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102"/>
  </p:handoutMasterIdLst>
  <p:sldIdLst>
    <p:sldId id="256" r:id="rId3"/>
    <p:sldId id="362" r:id="rId4"/>
    <p:sldId id="386" r:id="rId5"/>
    <p:sldId id="387" r:id="rId6"/>
    <p:sldId id="388" r:id="rId7"/>
    <p:sldId id="389" r:id="rId8"/>
    <p:sldId id="447" r:id="rId9"/>
    <p:sldId id="365" r:id="rId10"/>
    <p:sldId id="259" r:id="rId11"/>
    <p:sldId id="364" r:id="rId12"/>
    <p:sldId id="517" r:id="rId13"/>
    <p:sldId id="266" r:id="rId14"/>
    <p:sldId id="376" r:id="rId15"/>
    <p:sldId id="375" r:id="rId16"/>
    <p:sldId id="379" r:id="rId17"/>
    <p:sldId id="380" r:id="rId18"/>
    <p:sldId id="377" r:id="rId20"/>
    <p:sldId id="381" r:id="rId21"/>
    <p:sldId id="265" r:id="rId22"/>
    <p:sldId id="374" r:id="rId23"/>
    <p:sldId id="290" r:id="rId24"/>
    <p:sldId id="368" r:id="rId25"/>
    <p:sldId id="448" r:id="rId26"/>
    <p:sldId id="733" r:id="rId27"/>
    <p:sldId id="291" r:id="rId28"/>
    <p:sldId id="292" r:id="rId29"/>
    <p:sldId id="406" r:id="rId30"/>
    <p:sldId id="407" r:id="rId31"/>
    <p:sldId id="408" r:id="rId32"/>
    <p:sldId id="450" r:id="rId33"/>
    <p:sldId id="293" r:id="rId34"/>
    <p:sldId id="294" r:id="rId35"/>
    <p:sldId id="369" r:id="rId36"/>
    <p:sldId id="366" r:id="rId37"/>
    <p:sldId id="295" r:id="rId38"/>
    <p:sldId id="367" r:id="rId39"/>
    <p:sldId id="370" r:id="rId40"/>
    <p:sldId id="371" r:id="rId41"/>
    <p:sldId id="409" r:id="rId42"/>
    <p:sldId id="372" r:id="rId43"/>
    <p:sldId id="410" r:id="rId44"/>
    <p:sldId id="373" r:id="rId45"/>
    <p:sldId id="385" r:id="rId46"/>
    <p:sldId id="363" r:id="rId47"/>
    <p:sldId id="297" r:id="rId48"/>
    <p:sldId id="382" r:id="rId49"/>
    <p:sldId id="383" r:id="rId50"/>
    <p:sldId id="384" r:id="rId51"/>
    <p:sldId id="451" r:id="rId52"/>
    <p:sldId id="734" r:id="rId53"/>
    <p:sldId id="518" r:id="rId54"/>
    <p:sldId id="519" r:id="rId55"/>
    <p:sldId id="520" r:id="rId56"/>
    <p:sldId id="521" r:id="rId57"/>
    <p:sldId id="452" r:id="rId58"/>
    <p:sldId id="509" r:id="rId59"/>
    <p:sldId id="276" r:id="rId60"/>
    <p:sldId id="277" r:id="rId61"/>
    <p:sldId id="278" r:id="rId62"/>
    <p:sldId id="514" r:id="rId63"/>
    <p:sldId id="280" r:id="rId64"/>
    <p:sldId id="281" r:id="rId65"/>
    <p:sldId id="283" r:id="rId66"/>
    <p:sldId id="284" r:id="rId67"/>
    <p:sldId id="285" r:id="rId68"/>
    <p:sldId id="286" r:id="rId69"/>
    <p:sldId id="516" r:id="rId70"/>
    <p:sldId id="287" r:id="rId71"/>
    <p:sldId id="288" r:id="rId72"/>
    <p:sldId id="289" r:id="rId73"/>
    <p:sldId id="510" r:id="rId74"/>
    <p:sldId id="511" r:id="rId75"/>
    <p:sldId id="512" r:id="rId76"/>
    <p:sldId id="299" r:id="rId77"/>
    <p:sldId id="301" r:id="rId78"/>
    <p:sldId id="300" r:id="rId79"/>
    <p:sldId id="522" r:id="rId80"/>
    <p:sldId id="523" r:id="rId81"/>
    <p:sldId id="524" r:id="rId82"/>
    <p:sldId id="692" r:id="rId83"/>
    <p:sldId id="694" r:id="rId84"/>
    <p:sldId id="695" r:id="rId85"/>
    <p:sldId id="696" r:id="rId86"/>
    <p:sldId id="712" r:id="rId87"/>
    <p:sldId id="697" r:id="rId88"/>
    <p:sldId id="698" r:id="rId89"/>
    <p:sldId id="699" r:id="rId90"/>
    <p:sldId id="700" r:id="rId91"/>
    <p:sldId id="711" r:id="rId92"/>
    <p:sldId id="701" r:id="rId93"/>
    <p:sldId id="725" r:id="rId94"/>
    <p:sldId id="685" r:id="rId95"/>
    <p:sldId id="591" r:id="rId96"/>
    <p:sldId id="592" r:id="rId97"/>
    <p:sldId id="593" r:id="rId98"/>
    <p:sldId id="594" r:id="rId99"/>
    <p:sldId id="595" r:id="rId100"/>
    <p:sldId id="732" r:id="rId101"/>
  </p:sldIdLst>
  <p:sldSz cx="9144000" cy="6858000" type="screen4x3"/>
  <p:notesSz cx="6858000" cy="9144000"/>
  <p:custDataLst>
    <p:tags r:id="rId1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4C5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napToObjects="1" showGuides="1">
      <p:cViewPr varScale="1">
        <p:scale>
          <a:sx n="111" d="100"/>
          <a:sy n="111" d="100"/>
        </p:scale>
        <p:origin x="1112"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6" Type="http://schemas.openxmlformats.org/officeDocument/2006/relationships/tags" Target="tags/tag18.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handoutMaster" Target="handoutMasters/handoutMaster1.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4A2D4-B07B-40EF-A855-298E0D7948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60A0F-ADEB-40D0-B191-3D5EF48C36B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D60A0F-ADEB-40D0-B191-3D5EF48C36B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D60A0F-ADEB-40D0-B191-3D5EF48C36B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D60A0F-ADEB-40D0-B191-3D5EF48C36B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p:sp>
      <p:sp>
        <p:nvSpPr>
          <p:cNvPr id="491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49156"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49157"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D7BD0E4-1CD8-4AE7-9A90-00B69EB8F7C1}" type="datetime1">
              <a:rPr lang="en-GB" altLang="zh-CN"/>
            </a:fld>
            <a:endParaRPr lang="en-GB" altLang="zh-CN"/>
          </a:p>
        </p:txBody>
      </p:sp>
      <p:sp>
        <p:nvSpPr>
          <p:cNvPr id="49158"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56189BC-CF20-415B-8937-4114DAF654E6}" type="slidenum">
              <a:rPr lang="en-GB" altLang="zh-CN"/>
            </a:fld>
            <a:endParaRPr lang="en-GB"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p:sp>
      <p:sp>
        <p:nvSpPr>
          <p:cNvPr id="50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50180"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50181"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E97C34-69BD-4079-B1CB-CCA47F0BFB23}" type="datetime1">
              <a:rPr lang="en-GB" altLang="zh-CN"/>
            </a:fld>
            <a:endParaRPr lang="en-GB" altLang="zh-CN"/>
          </a:p>
        </p:txBody>
      </p:sp>
      <p:sp>
        <p:nvSpPr>
          <p:cNvPr id="50182"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C5549D7-41FA-4A2D-B3FF-89B6CE7675B1}" type="slidenum">
              <a:rPr lang="en-GB" altLang="zh-CN"/>
            </a:fld>
            <a:endParaRPr lang="en-GB"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p:sp>
      <p:sp>
        <p:nvSpPr>
          <p:cNvPr id="51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51204"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51205"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40C0589-9C39-4BFF-89DF-3D8015E00787}" type="datetime1">
              <a:rPr lang="en-GB" altLang="zh-CN"/>
            </a:fld>
            <a:endParaRPr lang="en-GB" altLang="zh-CN"/>
          </a:p>
        </p:txBody>
      </p:sp>
      <p:sp>
        <p:nvSpPr>
          <p:cNvPr id="51206"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FE869EA-0A8D-4F8D-BDDE-AEA2828EF5D0}" type="slidenum">
              <a:rPr lang="en-GB" altLang="zh-CN"/>
            </a:fld>
            <a:endParaRPr lang="en-GB"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251665B-C24A-4702-B522-6A4334602E0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a:t>单击此处编辑母版标题样式</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4251665B-C24A-4702-B522-6A4334602E03}"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251665B-C24A-4702-B522-6A4334602E0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251665B-C24A-4702-B522-6A4334602E0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251665B-C24A-4702-B522-6A4334602E0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a:t>单击此处编辑母版文本样式</a:t>
            </a:r>
            <a:endParaRPr lang="zh-CN" altLang="en-US"/>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251665B-C24A-4702-B522-6A4334602E0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a:t>单击此处编辑母版文本样式</a:t>
            </a:r>
            <a:endParaRPr lang="zh-CN" altLang="en-US"/>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251665B-C24A-4702-B522-6A4334602E0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251665B-C24A-4702-B522-6A4334602E0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251665B-C24A-4702-B522-6A4334602E0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251665B-C24A-4702-B522-6A4334602E0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251665B-C24A-4702-B522-6A4334602E0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4251665B-C24A-4702-B522-6A4334602E0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4251665B-C24A-4702-B522-6A4334602E03}"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251665B-C24A-4702-B522-6A4334602E03}"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251665B-C24A-4702-B522-6A4334602E0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251665B-C24A-4702-B522-6A4334602E03}" type="datetimeFigureOut">
              <a:rPr lang="en-US" smtClean="0"/>
            </a:fld>
            <a:endParaRPr lang="en-US"/>
          </a:p>
        </p:txBody>
      </p:sp>
      <p:sp>
        <p:nvSpPr>
          <p:cNvPr id="6" name="Footer Placeholder 5"/>
          <p:cNvSpPr>
            <a:spLocks noGrp="1"/>
          </p:cNvSpPr>
          <p:nvPr>
            <p:ph type="ftr" sz="quarter" idx="11"/>
          </p:nvPr>
        </p:nvSpPr>
        <p:spPr>
          <a:xfrm>
            <a:off x="533400" y="6172200"/>
            <a:ext cx="5811724" cy="365125"/>
          </a:xfrm>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Segoe Print" panose="02000600000000000000" charset="0"/>
              </a:defRPr>
            </a:lvl1pPr>
          </a:lstStyle>
          <a:p>
            <a:fld id="{4251665B-C24A-4702-B522-6A4334602E03}" type="datetimeFigureOut">
              <a:rPr lang="en-US" smtClean="0"/>
            </a:fld>
            <a:endParaRPr 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Segoe Print" panose="02000600000000000000" charset="0"/>
              </a:defRPr>
            </a:lvl1pPr>
          </a:lstStyle>
          <a:p>
            <a:endParaRPr 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Segoe Print" panose="02000600000000000000" charset="0"/>
              </a:defRPr>
            </a:lvl1pPr>
          </a:lstStyle>
          <a:p>
            <a:fld id="{5FD889E0-CAB2-4699-909D-B9A88D47ACBE}"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Segoe Print" panose="02000600000000000000" charset="0"/>
          <a:ea typeface="宋体" panose="02010600030101010101" pitchFamily="2"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Segoe Print" panose="02000600000000000000" charset="0"/>
          <a:ea typeface="宋体" panose="02010600030101010101" pitchFamily="2" charset="-122"/>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Segoe Print" panose="02000600000000000000" charset="0"/>
          <a:ea typeface="宋体" panose="02010600030101010101" pitchFamily="2" charset="-122"/>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Segoe Print" panose="02000600000000000000" charset="0"/>
          <a:ea typeface="宋体" panose="02010600030101010101" pitchFamily="2" charset="-122"/>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Segoe Print" panose="02000600000000000000" charset="0"/>
          <a:ea typeface="宋体" panose="02010600030101010101" pitchFamily="2" charset="-122"/>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Segoe Print" panose="02000600000000000000" charset="0"/>
          <a:ea typeface="宋体" panose="02010600030101010101" pitchFamily="2" charset="-122"/>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emf"/><Relationship Id="rId1"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3.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1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tags" Target="../tags/tag11.xml"/><Relationship Id="rId2" Type="http://schemas.openxmlformats.org/officeDocument/2006/relationships/image" Target="../media/image31.png"/><Relationship Id="rId1"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em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emf"/></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image" Target="../media/image35.em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jpeg"/><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4.xml"/><Relationship Id="rId4" Type="http://schemas.openxmlformats.org/officeDocument/2006/relationships/image" Target="../media/image62.emf"/><Relationship Id="rId3" Type="http://schemas.openxmlformats.org/officeDocument/2006/relationships/tags" Target="../tags/tag13.xml"/><Relationship Id="rId2" Type="http://schemas.openxmlformats.org/officeDocument/2006/relationships/image" Target="../media/image61.jpeg"/><Relationship Id="rId1" Type="http://schemas.openxmlformats.org/officeDocument/2006/relationships/image" Target="../media/image6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jpeg"/><Relationship Id="rId1" Type="http://schemas.openxmlformats.org/officeDocument/2006/relationships/image" Target="../media/image63.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jpeg"/><Relationship Id="rId1"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jpeg"/><Relationship Id="rId1"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tags" Target="../tags/tag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emf"/></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emf"/><Relationship Id="rId1" Type="http://schemas.openxmlformats.org/officeDocument/2006/relationships/image" Target="../media/image84.emf"/></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emf"/></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image" Target="../media/image89.emf"/></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4.png"/><Relationship Id="rId2" Type="http://schemas.openxmlformats.org/officeDocument/2006/relationships/image" Target="../media/image93.emf"/><Relationship Id="rId1" Type="http://schemas.openxmlformats.org/officeDocument/2006/relationships/image" Target="../media/image92.emf"/></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emf"/></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emf"/></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9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1.png"/><Relationship Id="rId3" Type="http://schemas.openxmlformats.org/officeDocument/2006/relationships/tags" Target="../tags/tag16.xml"/><Relationship Id="rId2" Type="http://schemas.openxmlformats.org/officeDocument/2006/relationships/image" Target="../media/image100.png"/><Relationship Id="rId1" Type="http://schemas.openxmlformats.org/officeDocument/2006/relationships/tags" Target="../tags/tag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4.png"/><Relationship Id="rId3" Type="http://schemas.openxmlformats.org/officeDocument/2006/relationships/tags" Target="../tags/tag17.xml"/><Relationship Id="rId2" Type="http://schemas.openxmlformats.org/officeDocument/2006/relationships/image" Target="../media/image103.png"/><Relationship Id="rId1"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705101"/>
            <a:ext cx="6154713" cy="736599"/>
          </a:xfrm>
        </p:spPr>
        <p:txBody>
          <a:bodyPr>
            <a:normAutofit fontScale="90000"/>
          </a:bodyPr>
          <a:lstStyle/>
          <a:p>
            <a:r>
              <a:rPr lang="en-US" b="1" dirty="0"/>
              <a:t>Chapter 3  Periodicity</a:t>
            </a:r>
            <a:endParaRPr lang="en-US" b="1" dirty="0"/>
          </a:p>
        </p:txBody>
      </p:sp>
      <p:sp>
        <p:nvSpPr>
          <p:cNvPr id="6147" name="TextBox 2"/>
          <p:cNvSpPr txBox="1">
            <a:spLocks noChangeArrowheads="1"/>
          </p:cNvSpPr>
          <p:nvPr>
            <p:custDataLst>
              <p:tags r:id="rId1"/>
            </p:custDataLst>
          </p:nvPr>
        </p:nvSpPr>
        <p:spPr bwMode="auto">
          <a:xfrm>
            <a:off x="5068570" y="4867275"/>
            <a:ext cx="396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800" b="1"/>
              <a:t>Wilt Gu</a:t>
            </a:r>
            <a:endParaRPr lang="en-US" altLang="zh-CN" sz="2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03200"/>
            <a:ext cx="8064500" cy="1524000"/>
          </a:xfrm>
        </p:spPr>
        <p:txBody>
          <a:bodyPr>
            <a:normAutofit fontScale="90000"/>
          </a:bodyPr>
          <a:lstStyle/>
          <a:p>
            <a:pPr eaLnBrk="1" fontAlgn="auto" hangingPunct="1">
              <a:spcAft>
                <a:spcPts val="0"/>
              </a:spcAft>
              <a:defRPr/>
            </a:pPr>
            <a:r>
              <a:rPr lang="en-US" altLang="zh-CN" b="1" dirty="0">
                <a:latin typeface="Nirmala UI Semilight" panose="020B0402040204020203" charset="0"/>
                <a:cs typeface="Nirmala UI Semilight" panose="020B0402040204020203" charset="0"/>
              </a:rPr>
              <a:t>Electron configuration of the main group elements and first row d-block elements and their corresponding ions</a:t>
            </a:r>
            <a:endParaRPr lang="zh-CN" altLang="en-US" b="1" dirty="0">
              <a:latin typeface="Nirmala UI Semilight" panose="020B0402040204020203" charset="0"/>
              <a:cs typeface="Nirmala UI Semilight" panose="020B0402040204020203" charset="0"/>
            </a:endParaRPr>
          </a:p>
        </p:txBody>
      </p:sp>
      <p:sp>
        <p:nvSpPr>
          <p:cNvPr id="18435" name="内容占位符 2"/>
          <p:cNvSpPr>
            <a:spLocks noGrp="1"/>
          </p:cNvSpPr>
          <p:nvPr>
            <p:ph idx="1"/>
          </p:nvPr>
        </p:nvSpPr>
        <p:spPr>
          <a:xfrm>
            <a:off x="215900" y="1612900"/>
            <a:ext cx="8801100" cy="5016500"/>
          </a:xfrm>
        </p:spPr>
        <p:txBody>
          <a:bodyPr>
            <a:normAutofit lnSpcReduction="10000"/>
          </a:bodyPr>
          <a:lstStyle/>
          <a:p>
            <a:pPr eaLnBrk="1" hangingPunct="1"/>
            <a:r>
              <a:rPr lang="en-US" altLang="zh-CN" sz="2400" dirty="0">
                <a:solidFill>
                  <a:schemeClr val="tx1"/>
                </a:solidFill>
              </a:rPr>
              <a:t>Electron configuration of these elements can be determined from </a:t>
            </a:r>
            <a:r>
              <a:rPr lang="en-US" altLang="zh-CN" sz="2400" b="1" dirty="0">
                <a:solidFill>
                  <a:srgbClr val="FFFF00"/>
                </a:solidFill>
              </a:rPr>
              <a:t>the block and the position of it in the periodic table</a:t>
            </a:r>
            <a:r>
              <a:rPr lang="en-US" altLang="zh-CN" sz="2400" dirty="0">
                <a:solidFill>
                  <a:schemeClr val="tx1"/>
                </a:solidFill>
              </a:rPr>
              <a:t>.</a:t>
            </a:r>
            <a:endParaRPr lang="en-US" altLang="zh-CN" sz="2400" dirty="0">
              <a:solidFill>
                <a:schemeClr val="tx1"/>
              </a:solidFill>
            </a:endParaRPr>
          </a:p>
          <a:p>
            <a:pPr eaLnBrk="1" hangingPunct="1"/>
            <a:r>
              <a:rPr lang="en-US" altLang="zh-CN" sz="2400" dirty="0">
                <a:solidFill>
                  <a:schemeClr val="tx1"/>
                </a:solidFill>
              </a:rPr>
              <a:t>Tl: </a:t>
            </a:r>
            <a:endParaRPr lang="en-US" altLang="zh-CN" sz="2400" dirty="0">
              <a:solidFill>
                <a:schemeClr val="tx1"/>
              </a:solidFill>
            </a:endParaRPr>
          </a:p>
          <a:p>
            <a:pPr lvl="1"/>
            <a:r>
              <a:rPr lang="en-US" altLang="zh-CN" sz="2200" dirty="0">
                <a:solidFill>
                  <a:schemeClr val="tx1"/>
                </a:solidFill>
              </a:rPr>
              <a:t>period 6 group 13:[Xe] 4f</a:t>
            </a:r>
            <a:r>
              <a:rPr lang="en-US" altLang="zh-CN" sz="2200" baseline="30000" dirty="0">
                <a:solidFill>
                  <a:schemeClr val="tx1"/>
                </a:solidFill>
              </a:rPr>
              <a:t>14</a:t>
            </a:r>
            <a:r>
              <a:rPr lang="en-US" altLang="zh-CN" sz="2200" dirty="0">
                <a:solidFill>
                  <a:schemeClr val="tx1"/>
                </a:solidFill>
              </a:rPr>
              <a:t> 5d</a:t>
            </a:r>
            <a:r>
              <a:rPr lang="en-US" altLang="zh-CN" sz="2200" baseline="30000" dirty="0">
                <a:solidFill>
                  <a:schemeClr val="tx1"/>
                </a:solidFill>
              </a:rPr>
              <a:t>10</a:t>
            </a:r>
            <a:r>
              <a:rPr lang="en-US" altLang="zh-CN" sz="2200" dirty="0">
                <a:solidFill>
                  <a:schemeClr val="tx1"/>
                </a:solidFill>
              </a:rPr>
              <a:t> 6s</a:t>
            </a:r>
            <a:r>
              <a:rPr lang="en-US" altLang="zh-CN" sz="2200" baseline="30000" dirty="0">
                <a:solidFill>
                  <a:schemeClr val="tx1"/>
                </a:solidFill>
              </a:rPr>
              <a:t>2</a:t>
            </a:r>
            <a:r>
              <a:rPr lang="en-US" altLang="zh-CN" sz="2200" dirty="0">
                <a:solidFill>
                  <a:schemeClr val="tx1"/>
                </a:solidFill>
              </a:rPr>
              <a:t> 6p</a:t>
            </a:r>
            <a:r>
              <a:rPr lang="en-US" altLang="zh-CN" sz="2200" baseline="30000" dirty="0">
                <a:solidFill>
                  <a:schemeClr val="tx1"/>
                </a:solidFill>
              </a:rPr>
              <a:t>1</a:t>
            </a:r>
            <a:endParaRPr lang="en-US" altLang="zh-CN" sz="2200" baseline="30000" dirty="0">
              <a:solidFill>
                <a:schemeClr val="tx1"/>
              </a:solidFill>
            </a:endParaRPr>
          </a:p>
          <a:p>
            <a:pPr eaLnBrk="1" hangingPunct="1"/>
            <a:r>
              <a:rPr lang="en-US" altLang="zh-CN" sz="2400" dirty="0">
                <a:solidFill>
                  <a:schemeClr val="tx1"/>
                </a:solidFill>
              </a:rPr>
              <a:t>Sn</a:t>
            </a:r>
            <a:r>
              <a:rPr lang="en-US" altLang="zh-CN" sz="2400" baseline="30000" dirty="0">
                <a:solidFill>
                  <a:schemeClr val="tx1"/>
                </a:solidFill>
              </a:rPr>
              <a:t>2+</a:t>
            </a:r>
            <a:r>
              <a:rPr lang="en-US" altLang="zh-CN" sz="2400" dirty="0">
                <a:solidFill>
                  <a:schemeClr val="tx1"/>
                </a:solidFill>
              </a:rPr>
              <a:t>: </a:t>
            </a:r>
            <a:endParaRPr lang="en-US" altLang="zh-CN" sz="2400" dirty="0">
              <a:solidFill>
                <a:schemeClr val="tx1"/>
              </a:solidFill>
            </a:endParaRPr>
          </a:p>
          <a:p>
            <a:pPr lvl="1"/>
            <a:r>
              <a:rPr lang="en-US" altLang="zh-CN" sz="2200" dirty="0">
                <a:solidFill>
                  <a:schemeClr val="tx1"/>
                </a:solidFill>
              </a:rPr>
              <a:t>period 5 group 14: [Kr] 4d</a:t>
            </a:r>
            <a:r>
              <a:rPr lang="en-US" altLang="zh-CN" sz="2200" baseline="30000" dirty="0">
                <a:solidFill>
                  <a:schemeClr val="tx1"/>
                </a:solidFill>
              </a:rPr>
              <a:t>10</a:t>
            </a:r>
            <a:r>
              <a:rPr lang="en-US" altLang="zh-CN" sz="2200" dirty="0">
                <a:solidFill>
                  <a:schemeClr val="tx1"/>
                </a:solidFill>
              </a:rPr>
              <a:t> 5s</a:t>
            </a:r>
            <a:r>
              <a:rPr lang="en-US" altLang="zh-CN" sz="2200" baseline="30000" dirty="0">
                <a:solidFill>
                  <a:schemeClr val="tx1"/>
                </a:solidFill>
              </a:rPr>
              <a:t>2</a:t>
            </a:r>
            <a:endParaRPr lang="en-US" altLang="zh-CN" sz="2200" baseline="30000" dirty="0">
              <a:solidFill>
                <a:schemeClr val="tx1"/>
              </a:solidFill>
            </a:endParaRPr>
          </a:p>
          <a:p>
            <a:pPr eaLnBrk="1" hangingPunct="1"/>
            <a:r>
              <a:rPr lang="en-US" altLang="zh-CN" sz="2400" dirty="0">
                <a:solidFill>
                  <a:schemeClr val="tx1"/>
                </a:solidFill>
              </a:rPr>
              <a:t>Ra: </a:t>
            </a:r>
            <a:endParaRPr lang="en-US" altLang="zh-CN" sz="2400" dirty="0">
              <a:solidFill>
                <a:schemeClr val="tx1"/>
              </a:solidFill>
            </a:endParaRPr>
          </a:p>
          <a:p>
            <a:pPr lvl="1"/>
            <a:r>
              <a:rPr lang="en-US" altLang="zh-CN" sz="2200" dirty="0">
                <a:solidFill>
                  <a:schemeClr val="tx1"/>
                </a:solidFill>
              </a:rPr>
              <a:t>period 6 group 2: [Xe] 6s</a:t>
            </a:r>
            <a:r>
              <a:rPr lang="en-US" altLang="zh-CN" sz="2200" baseline="30000" dirty="0">
                <a:solidFill>
                  <a:schemeClr val="tx1"/>
                </a:solidFill>
              </a:rPr>
              <a:t>2</a:t>
            </a:r>
            <a:endParaRPr lang="en-US" altLang="zh-CN" sz="2200" baseline="30000" dirty="0">
              <a:solidFill>
                <a:schemeClr val="tx1"/>
              </a:solidFill>
            </a:endParaRPr>
          </a:p>
          <a:p>
            <a:pPr eaLnBrk="1" hangingPunct="1"/>
            <a:r>
              <a:rPr lang="en-US" altLang="zh-CN" sz="2400" dirty="0">
                <a:solidFill>
                  <a:schemeClr val="tx1"/>
                </a:solidFill>
              </a:rPr>
              <a:t>Cr</a:t>
            </a:r>
            <a:r>
              <a:rPr lang="en-US" altLang="zh-CN" sz="2400" baseline="30000" dirty="0">
                <a:solidFill>
                  <a:schemeClr val="tx1"/>
                </a:solidFill>
              </a:rPr>
              <a:t>3+</a:t>
            </a:r>
            <a:r>
              <a:rPr lang="en-US" altLang="zh-CN" sz="2400" dirty="0">
                <a:solidFill>
                  <a:schemeClr val="tx1"/>
                </a:solidFill>
              </a:rPr>
              <a:t>: </a:t>
            </a:r>
            <a:endParaRPr lang="en-US" altLang="zh-CN" sz="2400" dirty="0">
              <a:solidFill>
                <a:schemeClr val="tx1"/>
              </a:solidFill>
            </a:endParaRPr>
          </a:p>
          <a:p>
            <a:pPr lvl="1"/>
            <a:r>
              <a:rPr lang="en-US" altLang="zh-CN" sz="2200" dirty="0">
                <a:solidFill>
                  <a:schemeClr val="tx1"/>
                </a:solidFill>
              </a:rPr>
              <a:t>period 4 group 6: [Ar] 3d</a:t>
            </a:r>
            <a:r>
              <a:rPr lang="en-US" altLang="zh-CN" sz="2200" baseline="30000" dirty="0">
                <a:solidFill>
                  <a:schemeClr val="tx1"/>
                </a:solidFill>
              </a:rPr>
              <a:t>3</a:t>
            </a:r>
            <a:endParaRPr lang="zh-CN" altLang="en-US" sz="2200" baseline="30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43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00050" y="243205"/>
            <a:ext cx="7911465" cy="4204970"/>
          </a:xfrm>
          <a:prstGeom prst="rect">
            <a:avLst/>
          </a:prstGeom>
        </p:spPr>
      </p:pic>
      <p:pic>
        <p:nvPicPr>
          <p:cNvPr id="5" name="图片 4"/>
          <p:cNvPicPr>
            <a:picLocks noChangeAspect="1"/>
          </p:cNvPicPr>
          <p:nvPr/>
        </p:nvPicPr>
        <p:blipFill>
          <a:blip r:embed="rId2"/>
          <a:stretch>
            <a:fillRect/>
          </a:stretch>
        </p:blipFill>
        <p:spPr>
          <a:xfrm>
            <a:off x="400685" y="4397375"/>
            <a:ext cx="7910830" cy="20186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69900" y="3251200"/>
            <a:ext cx="8185150" cy="1809750"/>
          </a:xfrm>
          <a:prstGeom prst="rect">
            <a:avLst/>
          </a:prstGeom>
        </p:spPr>
      </p:pic>
      <p:sp>
        <p:nvSpPr>
          <p:cNvPr id="2" name="标题 1"/>
          <p:cNvSpPr>
            <a:spLocks noGrp="1"/>
          </p:cNvSpPr>
          <p:nvPr>
            <p:ph type="title"/>
          </p:nvPr>
        </p:nvSpPr>
        <p:spPr>
          <a:xfrm>
            <a:off x="725170" y="495300"/>
            <a:ext cx="6402705" cy="1182370"/>
          </a:xfrm>
        </p:spPr>
        <p:txBody>
          <a:bodyPr>
            <a:normAutofit fontScale="90000"/>
          </a:bodyPr>
          <a:lstStyle/>
          <a:p>
            <a:r>
              <a:rPr lang="en-US" altLang="zh-CN" b="1" dirty="0"/>
              <a:t>3.2 Periodicity in physical properties of atoms</a:t>
            </a:r>
            <a:endParaRPr lang="zh-CN" altLang="en-US" b="1" dirty="0"/>
          </a:p>
        </p:txBody>
      </p:sp>
      <p:sp>
        <p:nvSpPr>
          <p:cNvPr id="7" name="文本框 6"/>
          <p:cNvSpPr txBox="1"/>
          <p:nvPr/>
        </p:nvSpPr>
        <p:spPr>
          <a:xfrm>
            <a:off x="7388225" y="3644900"/>
            <a:ext cx="1188720" cy="368300"/>
          </a:xfrm>
          <a:prstGeom prst="rect">
            <a:avLst/>
          </a:prstGeom>
          <a:noFill/>
        </p:spPr>
        <p:txBody>
          <a:bodyPr wrap="square" rtlCol="0">
            <a:spAutoFit/>
          </a:bodyPr>
          <a:p>
            <a:r>
              <a:rPr lang="en-US" altLang="zh-CN" b="1">
                <a:solidFill>
                  <a:srgbClr val="FF0000"/>
                </a:solidFill>
              </a:rPr>
              <a:t>HL Only</a:t>
            </a:r>
            <a:endParaRPr lang="en-US" altLang="zh-CN" b="1">
              <a:solidFill>
                <a:srgbClr val="FF0000"/>
              </a:solidFill>
            </a:endParaRPr>
          </a:p>
        </p:txBody>
      </p:sp>
      <p:pic>
        <p:nvPicPr>
          <p:cNvPr id="3" name="图片 2"/>
          <p:cNvPicPr>
            <a:picLocks noChangeAspect="1"/>
          </p:cNvPicPr>
          <p:nvPr/>
        </p:nvPicPr>
        <p:blipFill>
          <a:blip r:embed="rId2"/>
          <a:stretch>
            <a:fillRect/>
          </a:stretch>
        </p:blipFill>
        <p:spPr>
          <a:xfrm>
            <a:off x="488950" y="1858010"/>
            <a:ext cx="8166100" cy="12128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64354" y="383441"/>
            <a:ext cx="6165236" cy="646331"/>
          </a:xfrm>
          <a:prstGeom prst="rect">
            <a:avLst/>
          </a:prstGeom>
          <a:noFill/>
        </p:spPr>
        <p:txBody>
          <a:bodyPr wrap="square" rtlCol="0">
            <a:spAutoFit/>
          </a:bodyPr>
          <a:lstStyle/>
          <a:p>
            <a:r>
              <a:rPr lang="en-US" altLang="zh-CN" sz="3600" b="1" dirty="0"/>
              <a:t>Physical properties</a:t>
            </a:r>
            <a:endParaRPr lang="en-US" altLang="zh-CN" sz="3600" b="1" dirty="0"/>
          </a:p>
        </p:txBody>
      </p:sp>
      <p:sp>
        <p:nvSpPr>
          <p:cNvPr id="5" name="内容占位符 2"/>
          <p:cNvSpPr txBox="1"/>
          <p:nvPr/>
        </p:nvSpPr>
        <p:spPr>
          <a:xfrm>
            <a:off x="342900" y="1498600"/>
            <a:ext cx="8407400" cy="4775200"/>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altLang="zh-CN" sz="2400" dirty="0">
                <a:solidFill>
                  <a:schemeClr val="tx1"/>
                </a:solidFill>
              </a:rPr>
              <a:t>The elements in the Periodic Table are arranged to show how the properties of the elements repeat periodically. </a:t>
            </a:r>
            <a:endParaRPr lang="en-US" altLang="zh-CN" sz="2400" dirty="0">
              <a:solidFill>
                <a:schemeClr val="tx1"/>
              </a:solidFill>
            </a:endParaRPr>
          </a:p>
          <a:p>
            <a:r>
              <a:rPr lang="en-US" altLang="zh-CN" sz="2400" dirty="0">
                <a:solidFill>
                  <a:schemeClr val="tx1"/>
                </a:solidFill>
              </a:rPr>
              <a:t>This </a:t>
            </a:r>
            <a:r>
              <a:rPr lang="en-US" altLang="zh-CN" sz="2400" b="1" dirty="0">
                <a:solidFill>
                  <a:srgbClr val="FFFF00"/>
                </a:solidFill>
              </a:rPr>
              <a:t>periodicity</a:t>
            </a:r>
            <a:r>
              <a:rPr lang="en-US" altLang="zh-CN" sz="2400" dirty="0">
                <a:solidFill>
                  <a:schemeClr val="tx1"/>
                </a:solidFill>
              </a:rPr>
              <a:t> of the elements is reflected in their physical properties. </a:t>
            </a:r>
            <a:endParaRPr lang="en-US" altLang="zh-CN" sz="2400" dirty="0">
              <a:solidFill>
                <a:schemeClr val="tx1"/>
              </a:solidFill>
            </a:endParaRPr>
          </a:p>
          <a:p>
            <a:r>
              <a:rPr lang="en-US" altLang="zh-CN" sz="2400" dirty="0">
                <a:solidFill>
                  <a:schemeClr val="tx1"/>
                </a:solidFill>
              </a:rPr>
              <a:t>The </a:t>
            </a:r>
            <a:r>
              <a:rPr lang="en-US" altLang="zh-CN" sz="2400" b="1" dirty="0">
                <a:solidFill>
                  <a:srgbClr val="FFFF00"/>
                </a:solidFill>
              </a:rPr>
              <a:t>atomic and ionic radii, electronegativity, ionization energy, and electron affinity </a:t>
            </a:r>
            <a:r>
              <a:rPr lang="en-US" altLang="zh-CN" sz="2400" dirty="0">
                <a:solidFill>
                  <a:schemeClr val="tx1"/>
                </a:solidFill>
              </a:rPr>
              <a:t>of the atoms are of particular interest as they explain the periodicity of the chemical properties.</a:t>
            </a:r>
            <a:endParaRPr lang="en-US" altLang="zh-CN"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0370" y="383442"/>
            <a:ext cx="7335820" cy="646331"/>
          </a:xfrm>
          <a:prstGeom prst="rect">
            <a:avLst/>
          </a:prstGeom>
          <a:noFill/>
        </p:spPr>
        <p:txBody>
          <a:bodyPr wrap="square" rtlCol="0">
            <a:spAutoFit/>
          </a:bodyPr>
          <a:lstStyle/>
          <a:p>
            <a:r>
              <a:rPr lang="en-US" altLang="zh-CN" sz="3600" b="1" dirty="0"/>
              <a:t>Effective Nuclear Charge (ENC)</a:t>
            </a:r>
            <a:endParaRPr lang="zh-CN" altLang="en-US" sz="3600" b="1" dirty="0"/>
          </a:p>
        </p:txBody>
      </p:sp>
      <p:sp>
        <p:nvSpPr>
          <p:cNvPr id="5" name="内容占位符 2"/>
          <p:cNvSpPr txBox="1"/>
          <p:nvPr/>
        </p:nvSpPr>
        <p:spPr>
          <a:xfrm>
            <a:off x="342900" y="1333500"/>
            <a:ext cx="8458200" cy="5207000"/>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altLang="zh-CN" sz="2400" b="1" dirty="0">
                <a:solidFill>
                  <a:srgbClr val="FFFF00"/>
                </a:solidFill>
              </a:rPr>
              <a:t>The nuclear charge of the atom is given by the atomic number</a:t>
            </a:r>
            <a:r>
              <a:rPr lang="en-US" altLang="zh-CN" sz="2400" dirty="0">
                <a:solidFill>
                  <a:schemeClr val="tx1"/>
                </a:solidFill>
              </a:rPr>
              <a:t> and so increases by one between successive elements in the table, as a proton is added to the nucleus.</a:t>
            </a:r>
            <a:endParaRPr lang="en-US" altLang="zh-CN" sz="2400" dirty="0">
              <a:solidFill>
                <a:schemeClr val="tx1"/>
              </a:solidFill>
            </a:endParaRPr>
          </a:p>
          <a:p>
            <a:r>
              <a:rPr lang="en-US" altLang="zh-CN" sz="2400" b="1" dirty="0">
                <a:solidFill>
                  <a:srgbClr val="FFFF00"/>
                </a:solidFill>
              </a:rPr>
              <a:t>The outer electrons</a:t>
            </a:r>
            <a:r>
              <a:rPr lang="en-US" altLang="zh-CN" sz="2400" dirty="0">
                <a:solidFill>
                  <a:schemeClr val="tx1"/>
                </a:solidFill>
              </a:rPr>
              <a:t>, which determine many of the physical and chemical properties of the atom, do not experience the full attraction of this charge as they </a:t>
            </a:r>
            <a:r>
              <a:rPr lang="en-US" altLang="zh-CN" sz="2400" b="1" dirty="0">
                <a:solidFill>
                  <a:srgbClr val="FFFF00"/>
                </a:solidFill>
              </a:rPr>
              <a:t>are shielded from the nucleus and repelled by the inner electrons</a:t>
            </a:r>
            <a:r>
              <a:rPr lang="en-US" altLang="zh-CN" sz="2400" dirty="0">
                <a:solidFill>
                  <a:schemeClr val="tx1"/>
                </a:solidFill>
              </a:rPr>
              <a:t>. </a:t>
            </a:r>
            <a:endParaRPr lang="en-US" altLang="zh-CN" sz="2400" dirty="0">
              <a:solidFill>
                <a:schemeClr val="tx1"/>
              </a:solidFill>
            </a:endParaRPr>
          </a:p>
          <a:p>
            <a:r>
              <a:rPr lang="en-US" altLang="zh-CN" sz="2400" dirty="0">
                <a:solidFill>
                  <a:schemeClr val="tx1"/>
                </a:solidFill>
              </a:rPr>
              <a:t>The presence of the inner electrons reduces the attraction of the nucleus for the outer electrons.</a:t>
            </a:r>
            <a:endParaRPr lang="en-US" altLang="zh-CN" sz="2400" dirty="0">
              <a:solidFill>
                <a:schemeClr val="tx1"/>
              </a:solidFill>
            </a:endParaRPr>
          </a:p>
          <a:p>
            <a:r>
              <a:rPr lang="en-US" altLang="zh-CN" sz="2400" dirty="0">
                <a:solidFill>
                  <a:schemeClr val="tx1"/>
                </a:solidFill>
              </a:rPr>
              <a:t>The </a:t>
            </a:r>
            <a:r>
              <a:rPr lang="en-US" altLang="zh-CN" sz="2400" b="1" dirty="0">
                <a:solidFill>
                  <a:srgbClr val="FFFF00"/>
                </a:solidFill>
              </a:rPr>
              <a:t>effective charge </a:t>
            </a:r>
            <a:r>
              <a:rPr lang="en-US" altLang="zh-CN" sz="2400" dirty="0">
                <a:solidFill>
                  <a:schemeClr val="tx1"/>
                </a:solidFill>
              </a:rPr>
              <a:t>‘experienced’ by the outer electrons is less than the full nuclear charge.</a:t>
            </a:r>
            <a:endParaRPr lang="en-US" altLang="zh-CN"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32735" y="495300"/>
            <a:ext cx="4861893" cy="4388183"/>
          </a:xfrm>
          <a:prstGeom prst="rect">
            <a:avLst/>
          </a:prstGeom>
        </p:spPr>
      </p:pic>
      <p:pic>
        <p:nvPicPr>
          <p:cNvPr id="3" name="图片 2"/>
          <p:cNvPicPr>
            <a:picLocks noChangeAspect="1"/>
          </p:cNvPicPr>
          <p:nvPr/>
        </p:nvPicPr>
        <p:blipFill>
          <a:blip r:embed="rId2">
            <a:lum bright="-20000" contrast="40000"/>
          </a:blip>
          <a:stretch>
            <a:fillRect/>
          </a:stretch>
        </p:blipFill>
        <p:spPr>
          <a:xfrm>
            <a:off x="4826656" y="3759201"/>
            <a:ext cx="3784829" cy="28386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342900" y="330200"/>
            <a:ext cx="8356600" cy="6210300"/>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altLang="zh-CN" sz="2400" dirty="0">
                <a:solidFill>
                  <a:schemeClr val="tx1"/>
                </a:solidFill>
              </a:rPr>
              <a:t>Consider, for example, a sodium atom. </a:t>
            </a:r>
            <a:endParaRPr lang="en-US" altLang="zh-CN" sz="2400" dirty="0">
              <a:solidFill>
                <a:schemeClr val="tx1"/>
              </a:solidFill>
            </a:endParaRPr>
          </a:p>
          <a:p>
            <a:r>
              <a:rPr lang="en-US" altLang="zh-CN" sz="2400" dirty="0">
                <a:solidFill>
                  <a:schemeClr val="tx1"/>
                </a:solidFill>
              </a:rPr>
              <a:t>The nuclear charge is given by the atomic number of element (Z = 11). </a:t>
            </a:r>
            <a:endParaRPr lang="en-US" altLang="zh-CN" sz="2400" dirty="0">
              <a:solidFill>
                <a:schemeClr val="tx1"/>
              </a:solidFill>
            </a:endParaRPr>
          </a:p>
          <a:p>
            <a:r>
              <a:rPr lang="en-US" altLang="zh-CN" sz="2400" b="1" dirty="0">
                <a:solidFill>
                  <a:srgbClr val="FFFF00"/>
                </a:solidFill>
              </a:rPr>
              <a:t>The outer electron in the 3s orbital is shielded from these 11 protons by the 10 electrons in the first and second principal energy levels </a:t>
            </a:r>
            <a:r>
              <a:rPr lang="en-US" altLang="zh-CN" sz="2400" dirty="0">
                <a:solidFill>
                  <a:schemeClr val="tx1"/>
                </a:solidFill>
              </a:rPr>
              <a:t>(1s</a:t>
            </a:r>
            <a:r>
              <a:rPr lang="en-US" altLang="zh-CN" sz="2400" baseline="30000" dirty="0">
                <a:solidFill>
                  <a:schemeClr val="tx1"/>
                </a:solidFill>
              </a:rPr>
              <a:t>2</a:t>
            </a:r>
            <a:r>
              <a:rPr lang="en-US" altLang="zh-CN" sz="2400" dirty="0">
                <a:solidFill>
                  <a:schemeClr val="tx1"/>
                </a:solidFill>
              </a:rPr>
              <a:t> 2s</a:t>
            </a:r>
            <a:r>
              <a:rPr lang="en-US" altLang="zh-CN" sz="2400" baseline="30000" dirty="0">
                <a:solidFill>
                  <a:schemeClr val="tx1"/>
                </a:solidFill>
              </a:rPr>
              <a:t>2</a:t>
            </a:r>
            <a:r>
              <a:rPr lang="en-US" altLang="zh-CN" sz="2400" dirty="0">
                <a:solidFill>
                  <a:schemeClr val="tx1"/>
                </a:solidFill>
              </a:rPr>
              <a:t> 2p</a:t>
            </a:r>
            <a:r>
              <a:rPr lang="en-US" altLang="zh-CN" sz="2400" baseline="30000" dirty="0">
                <a:solidFill>
                  <a:schemeClr val="tx1"/>
                </a:solidFill>
              </a:rPr>
              <a:t>6</a:t>
            </a:r>
            <a:r>
              <a:rPr lang="en-US" altLang="zh-CN" sz="2400" dirty="0">
                <a:solidFill>
                  <a:schemeClr val="tx1"/>
                </a:solidFill>
              </a:rPr>
              <a:t>).</a:t>
            </a:r>
            <a:endParaRPr lang="en-US" altLang="zh-CN" sz="2400" dirty="0">
              <a:solidFill>
                <a:schemeClr val="tx1"/>
              </a:solidFill>
            </a:endParaRPr>
          </a:p>
          <a:p>
            <a:r>
              <a:rPr lang="en-US" altLang="zh-CN" sz="2400" dirty="0">
                <a:solidFill>
                  <a:schemeClr val="tx1"/>
                </a:solidFill>
              </a:rPr>
              <a:t>Consider the first four elements in Period 3, as shown in the table below.</a:t>
            </a:r>
            <a:endParaRPr lang="en-US" altLang="zh-CN" sz="2400" dirty="0">
              <a:solidFill>
                <a:schemeClr val="tx1"/>
              </a:solidFill>
            </a:endParaRPr>
          </a:p>
        </p:txBody>
      </p:sp>
      <p:pic>
        <p:nvPicPr>
          <p:cNvPr id="2" name="图片 1"/>
          <p:cNvPicPr>
            <a:picLocks noChangeAspect="1"/>
          </p:cNvPicPr>
          <p:nvPr/>
        </p:nvPicPr>
        <p:blipFill>
          <a:blip r:embed="rId1">
            <a:lum bright="-20000" contrast="40000"/>
          </a:blip>
          <a:stretch>
            <a:fillRect/>
          </a:stretch>
        </p:blipFill>
        <p:spPr>
          <a:xfrm>
            <a:off x="303864" y="4126906"/>
            <a:ext cx="8536271" cy="24135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342900" y="762000"/>
            <a:ext cx="8356600" cy="5207000"/>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altLang="zh-CN" sz="2400" dirty="0">
                <a:solidFill>
                  <a:schemeClr val="tx1"/>
                </a:solidFill>
              </a:rPr>
              <a:t>As the period is crossed from left to right, one proton is added to the nucleus and one electron is added to the valence electron energy level. </a:t>
            </a:r>
            <a:endParaRPr lang="en-US" altLang="zh-CN" sz="2400" dirty="0">
              <a:solidFill>
                <a:schemeClr val="tx1"/>
              </a:solidFill>
            </a:endParaRPr>
          </a:p>
          <a:p>
            <a:r>
              <a:rPr lang="en-US" altLang="zh-CN" sz="2400" dirty="0">
                <a:solidFill>
                  <a:schemeClr val="tx1"/>
                </a:solidFill>
              </a:rPr>
              <a:t>The effective charge increases with the nuclear charge as there is no change in the number of inner electrons, as all the atoms have a noble gas structure of 10 electrons ([Ne] = 1s</a:t>
            </a:r>
            <a:r>
              <a:rPr lang="en-US" altLang="zh-CN" sz="2400" baseline="30000" dirty="0">
                <a:solidFill>
                  <a:schemeClr val="tx1"/>
                </a:solidFill>
              </a:rPr>
              <a:t>2</a:t>
            </a:r>
            <a:r>
              <a:rPr lang="en-US" altLang="zh-CN" sz="2400" dirty="0">
                <a:solidFill>
                  <a:schemeClr val="tx1"/>
                </a:solidFill>
              </a:rPr>
              <a:t> 2s</a:t>
            </a:r>
            <a:r>
              <a:rPr lang="en-US" altLang="zh-CN" sz="2400" baseline="30000" dirty="0">
                <a:solidFill>
                  <a:schemeClr val="tx1"/>
                </a:solidFill>
              </a:rPr>
              <a:t>2</a:t>
            </a:r>
            <a:r>
              <a:rPr lang="en-US" altLang="zh-CN" sz="2400" dirty="0">
                <a:solidFill>
                  <a:schemeClr val="tx1"/>
                </a:solidFill>
              </a:rPr>
              <a:t> 2p</a:t>
            </a:r>
            <a:r>
              <a:rPr lang="en-US" altLang="zh-CN" sz="2400" baseline="30000" dirty="0">
                <a:solidFill>
                  <a:schemeClr val="tx1"/>
                </a:solidFill>
              </a:rPr>
              <a:t>6</a:t>
            </a:r>
            <a:r>
              <a:rPr lang="en-US" altLang="zh-CN" sz="2400" dirty="0">
                <a:solidFill>
                  <a:schemeClr val="tx1"/>
                </a:solidFill>
              </a:rPr>
              <a:t>).</a:t>
            </a:r>
            <a:endParaRPr lang="en-US" altLang="zh-CN" sz="2400" dirty="0">
              <a:solidFill>
                <a:schemeClr val="tx1"/>
              </a:solidFill>
            </a:endParaRPr>
          </a:p>
          <a:p>
            <a:r>
              <a:rPr lang="en-US" altLang="zh-CN" sz="2400" dirty="0">
                <a:solidFill>
                  <a:schemeClr val="tx1"/>
                </a:solidFill>
              </a:rPr>
              <a:t>If we assume that the noble gas core is completely shielding, then the 10 inner electrons of the neon core make the effective nuclear charge 10 less than the nuclear charge.</a:t>
            </a:r>
            <a:endParaRPr lang="en-US" altLang="zh-CN"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342900" y="444500"/>
            <a:ext cx="8572500" cy="6223000"/>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altLang="zh-CN" sz="2400" dirty="0">
                <a:solidFill>
                  <a:schemeClr val="tx1"/>
                </a:solidFill>
              </a:rPr>
              <a:t>The changes down a group can be illustrated by considering the elements in Group 1, as shown in the table below:</a:t>
            </a:r>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a:p>
            <a:endParaRPr lang="en-US" altLang="zh-CN" sz="2400" dirty="0">
              <a:solidFill>
                <a:schemeClr val="tx1"/>
              </a:solidFill>
            </a:endParaRPr>
          </a:p>
          <a:p>
            <a:r>
              <a:rPr lang="en-US" altLang="zh-CN" sz="2400" dirty="0">
                <a:solidFill>
                  <a:schemeClr val="tx1"/>
                </a:solidFill>
              </a:rPr>
              <a:t>As we go down the group, the increase in the nuclear charge is largely offset by the increase in the number of inner electrons; both increase by the same number between successive elements in the group. </a:t>
            </a:r>
            <a:endParaRPr lang="en-US" altLang="zh-CN" sz="2400" dirty="0">
              <a:solidFill>
                <a:schemeClr val="tx1"/>
              </a:solidFill>
            </a:endParaRPr>
          </a:p>
          <a:p>
            <a:r>
              <a:rPr lang="en-US" altLang="zh-CN" sz="2400" b="1" dirty="0">
                <a:solidFill>
                  <a:srgbClr val="FFFF00"/>
                </a:solidFill>
              </a:rPr>
              <a:t>So the effective nuclear charge always equals to the number of outer shell electrons for its </a:t>
            </a:r>
            <a:r>
              <a:rPr lang="en-US" altLang="zh-CN" sz="2400" b="1" dirty="0">
                <a:solidFill>
                  <a:schemeClr val="bg1"/>
                </a:solidFill>
              </a:rPr>
              <a:t>neutral atom</a:t>
            </a:r>
            <a:r>
              <a:rPr lang="en-US" altLang="zh-CN" sz="2400" dirty="0">
                <a:solidFill>
                  <a:schemeClr val="tx1"/>
                </a:solidFill>
              </a:rPr>
              <a:t>.</a:t>
            </a:r>
            <a:endParaRPr lang="en-US" altLang="zh-CN" sz="2400" dirty="0">
              <a:solidFill>
                <a:schemeClr val="tx1"/>
              </a:solidFill>
            </a:endParaRPr>
          </a:p>
        </p:txBody>
      </p:sp>
      <p:graphicFrame>
        <p:nvGraphicFramePr>
          <p:cNvPr id="2" name="表格 1"/>
          <p:cNvGraphicFramePr>
            <a:graphicFrameLocks noGrp="1"/>
          </p:cNvGraphicFramePr>
          <p:nvPr/>
        </p:nvGraphicFramePr>
        <p:xfrm>
          <a:off x="342900" y="1561381"/>
          <a:ext cx="8356600" cy="2291080"/>
        </p:xfrm>
        <a:graphic>
          <a:graphicData uri="http://schemas.openxmlformats.org/drawingml/2006/table">
            <a:tbl>
              <a:tblPr firstRow="1" bandRow="1">
                <a:tableStyleId>{5C22544A-7EE6-4342-B048-85BDC9FD1C3A}</a:tableStyleId>
              </a:tblPr>
              <a:tblGrid>
                <a:gridCol w="1905000"/>
                <a:gridCol w="1437640"/>
                <a:gridCol w="1671320"/>
                <a:gridCol w="1671320"/>
                <a:gridCol w="1671320"/>
              </a:tblGrid>
              <a:tr h="370840">
                <a:tc>
                  <a:txBody>
                    <a:bodyPr/>
                    <a:lstStyle/>
                    <a:p>
                      <a:pPr algn="ctr"/>
                      <a:r>
                        <a:rPr lang="en-US" altLang="zh-CN" dirty="0"/>
                        <a:t>Element</a:t>
                      </a:r>
                      <a:endParaRPr lang="zh-CN" altLang="en-US" dirty="0"/>
                    </a:p>
                  </a:txBody>
                  <a:tcPr anchor="ctr"/>
                </a:tc>
                <a:tc>
                  <a:txBody>
                    <a:bodyPr/>
                    <a:lstStyle/>
                    <a:p>
                      <a:pPr algn="ctr"/>
                      <a:r>
                        <a:rPr lang="en-US" altLang="zh-CN" dirty="0"/>
                        <a:t>Li</a:t>
                      </a:r>
                      <a:endParaRPr lang="zh-CN" altLang="en-US" dirty="0"/>
                    </a:p>
                  </a:txBody>
                  <a:tcPr anchor="ctr"/>
                </a:tc>
                <a:tc>
                  <a:txBody>
                    <a:bodyPr/>
                    <a:lstStyle/>
                    <a:p>
                      <a:pPr algn="ctr"/>
                      <a:r>
                        <a:rPr lang="en-US" altLang="zh-CN" dirty="0"/>
                        <a:t>Na</a:t>
                      </a:r>
                      <a:endParaRPr lang="zh-CN" altLang="en-US" dirty="0"/>
                    </a:p>
                  </a:txBody>
                  <a:tcPr anchor="ctr"/>
                </a:tc>
                <a:tc>
                  <a:txBody>
                    <a:bodyPr/>
                    <a:lstStyle/>
                    <a:p>
                      <a:pPr algn="ctr"/>
                      <a:r>
                        <a:rPr lang="en-US" altLang="zh-CN" dirty="0"/>
                        <a:t>K</a:t>
                      </a:r>
                      <a:endParaRPr lang="zh-CN" altLang="en-US" dirty="0"/>
                    </a:p>
                  </a:txBody>
                  <a:tcPr anchor="ctr"/>
                </a:tc>
                <a:tc>
                  <a:txBody>
                    <a:bodyPr/>
                    <a:lstStyle/>
                    <a:p>
                      <a:pPr algn="ctr"/>
                      <a:r>
                        <a:rPr lang="en-US" altLang="zh-CN" dirty="0"/>
                        <a:t>Rb</a:t>
                      </a:r>
                      <a:endParaRPr lang="zh-CN" altLang="en-US" dirty="0"/>
                    </a:p>
                  </a:txBody>
                  <a:tcPr anchor="ctr"/>
                </a:tc>
              </a:tr>
              <a:tr h="370840">
                <a:tc>
                  <a:txBody>
                    <a:bodyPr/>
                    <a:lstStyle/>
                    <a:p>
                      <a:pPr algn="ctr"/>
                      <a:r>
                        <a:rPr lang="en-US" altLang="zh-CN" dirty="0"/>
                        <a:t>Nuclear</a:t>
                      </a:r>
                      <a:r>
                        <a:rPr lang="en-US" altLang="zh-CN" baseline="0" dirty="0"/>
                        <a:t> Charge</a:t>
                      </a:r>
                      <a:endParaRPr lang="zh-CN" altLang="en-US" dirty="0"/>
                    </a:p>
                  </a:txBody>
                  <a:tcPr anchor="ctr"/>
                </a:tc>
                <a:tc>
                  <a:txBody>
                    <a:bodyPr/>
                    <a:lstStyle/>
                    <a:p>
                      <a:pPr algn="ctr"/>
                      <a:r>
                        <a:rPr lang="en-US" altLang="zh-CN" dirty="0"/>
                        <a:t>3</a:t>
                      </a:r>
                      <a:endParaRPr lang="zh-CN" altLang="en-US" dirty="0"/>
                    </a:p>
                  </a:txBody>
                  <a:tcPr anchor="ctr"/>
                </a:tc>
                <a:tc>
                  <a:txBody>
                    <a:bodyPr/>
                    <a:lstStyle/>
                    <a:p>
                      <a:pPr algn="ctr"/>
                      <a:r>
                        <a:rPr lang="en-US" altLang="zh-CN" dirty="0"/>
                        <a:t>11</a:t>
                      </a:r>
                      <a:endParaRPr lang="zh-CN" altLang="en-US" dirty="0"/>
                    </a:p>
                  </a:txBody>
                  <a:tcPr anchor="ctr"/>
                </a:tc>
                <a:tc>
                  <a:txBody>
                    <a:bodyPr/>
                    <a:lstStyle/>
                    <a:p>
                      <a:pPr algn="ctr"/>
                      <a:r>
                        <a:rPr lang="en-US" altLang="zh-CN" dirty="0"/>
                        <a:t>19</a:t>
                      </a:r>
                      <a:endParaRPr lang="zh-CN" altLang="en-US" dirty="0"/>
                    </a:p>
                  </a:txBody>
                  <a:tcPr anchor="ctr"/>
                </a:tc>
                <a:tc>
                  <a:txBody>
                    <a:bodyPr/>
                    <a:lstStyle/>
                    <a:p>
                      <a:pPr algn="ctr"/>
                      <a:r>
                        <a:rPr lang="en-US" altLang="zh-CN" dirty="0"/>
                        <a:t>37</a:t>
                      </a:r>
                      <a:endParaRPr lang="zh-CN" altLang="en-US" dirty="0"/>
                    </a:p>
                  </a:txBody>
                  <a:tcPr anchor="ctr"/>
                </a:tc>
              </a:tr>
              <a:tr h="370840">
                <a:tc>
                  <a:txBody>
                    <a:bodyPr/>
                    <a:lstStyle/>
                    <a:p>
                      <a:pPr algn="ctr"/>
                      <a:r>
                        <a:rPr lang="en-US" altLang="zh-CN" dirty="0"/>
                        <a:t>Electron</a:t>
                      </a:r>
                      <a:r>
                        <a:rPr lang="en-US" altLang="zh-CN" baseline="0" dirty="0"/>
                        <a:t> Configuration</a:t>
                      </a:r>
                      <a:endParaRPr lang="zh-CN" altLang="en-US" dirty="0"/>
                    </a:p>
                  </a:txBody>
                  <a:tcPr anchor="ctr"/>
                </a:tc>
                <a:tc>
                  <a:txBody>
                    <a:bodyPr/>
                    <a:lstStyle/>
                    <a:p>
                      <a:pPr algn="ctr"/>
                      <a:r>
                        <a:rPr lang="en-US" altLang="zh-CN" dirty="0"/>
                        <a:t>[He]</a:t>
                      </a:r>
                      <a:r>
                        <a:rPr lang="en-US" altLang="zh-CN" baseline="0" dirty="0"/>
                        <a:t> 2s</a:t>
                      </a:r>
                      <a:r>
                        <a:rPr lang="en-US" altLang="zh-CN" baseline="30000" dirty="0"/>
                        <a:t>1</a:t>
                      </a:r>
                      <a:endParaRPr lang="zh-CN" altLang="en-US" baseline="300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altLang="zh-CN" dirty="0"/>
                        <a:t>[Ne]</a:t>
                      </a:r>
                      <a:r>
                        <a:rPr lang="en-US" altLang="zh-CN" baseline="0" dirty="0"/>
                        <a:t> 3s</a:t>
                      </a:r>
                      <a:r>
                        <a:rPr lang="en-US" altLang="zh-CN" baseline="30000" dirty="0"/>
                        <a:t>1</a:t>
                      </a:r>
                      <a:endParaRPr lang="zh-CN" altLang="en-US" baseline="300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altLang="zh-CN" dirty="0"/>
                        <a:t>[Ar]</a:t>
                      </a:r>
                      <a:r>
                        <a:rPr lang="en-US" altLang="zh-CN" baseline="0" dirty="0"/>
                        <a:t> 4s</a:t>
                      </a:r>
                      <a:r>
                        <a:rPr lang="en-US" altLang="zh-CN" baseline="30000" dirty="0"/>
                        <a:t>1</a:t>
                      </a:r>
                      <a:endParaRPr lang="zh-CN" altLang="en-US" baseline="300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altLang="zh-CN" dirty="0"/>
                        <a:t>[Kr]</a:t>
                      </a:r>
                      <a:r>
                        <a:rPr lang="en-US" altLang="zh-CN" baseline="0" dirty="0"/>
                        <a:t> 5s</a:t>
                      </a:r>
                      <a:r>
                        <a:rPr lang="en-US" altLang="zh-CN" baseline="30000" dirty="0"/>
                        <a:t>1</a:t>
                      </a:r>
                      <a:endParaRPr lang="zh-CN" altLang="en-US" baseline="30000" dirty="0"/>
                    </a:p>
                  </a:txBody>
                  <a:tcPr anchor="ctr"/>
                </a:tc>
              </a:tr>
              <a:tr h="370840">
                <a:tc>
                  <a:txBody>
                    <a:bodyPr/>
                    <a:lstStyle/>
                    <a:p>
                      <a:pPr algn="ctr"/>
                      <a:r>
                        <a:rPr lang="en-US" altLang="zh-CN" dirty="0"/>
                        <a:t>ENC</a:t>
                      </a:r>
                      <a:endParaRPr lang="zh-CN" altLang="en-US" dirty="0"/>
                    </a:p>
                  </a:txBody>
                  <a:tcPr anchor="ctr"/>
                </a:tc>
                <a:tc>
                  <a:txBody>
                    <a:bodyPr/>
                    <a:lstStyle/>
                    <a:p>
                      <a:pPr algn="ctr"/>
                      <a:r>
                        <a:rPr lang="zh-CN" altLang="en-US" dirty="0"/>
                        <a:t>≈</a:t>
                      </a:r>
                      <a:r>
                        <a:rPr lang="zh-CN" altLang="en-US" baseline="0" dirty="0"/>
                        <a:t> </a:t>
                      </a:r>
                      <a:r>
                        <a:rPr lang="en-US" altLang="zh-CN" dirty="0"/>
                        <a:t>3-2 = +1</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dirty="0"/>
                        <a:t>≈</a:t>
                      </a:r>
                      <a:r>
                        <a:rPr lang="zh-CN" altLang="en-US" baseline="0" dirty="0"/>
                        <a:t> </a:t>
                      </a:r>
                      <a:r>
                        <a:rPr lang="en-US" altLang="zh-CN" dirty="0"/>
                        <a:t>11-10 = +1</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dirty="0"/>
                        <a:t>≈</a:t>
                      </a:r>
                      <a:r>
                        <a:rPr lang="zh-CN" altLang="en-US" baseline="0" dirty="0"/>
                        <a:t> </a:t>
                      </a:r>
                      <a:r>
                        <a:rPr lang="en-US" altLang="zh-CN" dirty="0"/>
                        <a:t>19-18 = +1</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zh-CN" altLang="en-US" dirty="0"/>
                        <a:t>≈</a:t>
                      </a:r>
                      <a:r>
                        <a:rPr lang="zh-CN" altLang="en-US" baseline="0" dirty="0"/>
                        <a:t> </a:t>
                      </a:r>
                      <a:r>
                        <a:rPr lang="en-US" altLang="zh-CN" baseline="0" dirty="0"/>
                        <a:t>37</a:t>
                      </a:r>
                      <a:r>
                        <a:rPr lang="en-US" altLang="zh-CN" dirty="0"/>
                        <a:t>-36 = +1</a:t>
                      </a:r>
                      <a:endParaRPr lang="zh-CN" altLang="en-US" dirty="0"/>
                    </a:p>
                  </a:txBody>
                  <a:tcPr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3754" y="383442"/>
            <a:ext cx="6165236" cy="1200329"/>
          </a:xfrm>
          <a:prstGeom prst="rect">
            <a:avLst/>
          </a:prstGeom>
          <a:noFill/>
        </p:spPr>
        <p:txBody>
          <a:bodyPr wrap="square" rtlCol="0">
            <a:spAutoFit/>
          </a:bodyPr>
          <a:lstStyle/>
          <a:p>
            <a:r>
              <a:rPr lang="en-US" altLang="zh-CN" sz="3600" b="1" dirty="0"/>
              <a:t>Trends of </a:t>
            </a:r>
            <a:r>
              <a:rPr lang="en-US" altLang="zh-CN" sz="3600" b="1" dirty="0">
                <a:solidFill>
                  <a:srgbClr val="FFFF00"/>
                </a:solidFill>
              </a:rPr>
              <a:t>atomic radius </a:t>
            </a:r>
            <a:r>
              <a:rPr lang="en-US" altLang="zh-CN" sz="3600" b="1" dirty="0"/>
              <a:t>in groups and in periods</a:t>
            </a:r>
            <a:endParaRPr lang="zh-CN" altLang="en-US" sz="3600" b="1" dirty="0"/>
          </a:p>
        </p:txBody>
      </p:sp>
      <p:sp>
        <p:nvSpPr>
          <p:cNvPr id="5" name="内容占位符 2"/>
          <p:cNvSpPr txBox="1"/>
          <p:nvPr/>
        </p:nvSpPr>
        <p:spPr>
          <a:xfrm>
            <a:off x="342900" y="1879600"/>
            <a:ext cx="8547100" cy="4394200"/>
          </a:xfrm>
          <a:prstGeom prst="rect">
            <a:avLst/>
          </a:prstGeom>
        </p:spPr>
        <p:txBody>
          <a:bodyPr>
            <a:normAutofit fontScale="90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altLang="zh-CN" sz="2400" dirty="0">
                <a:solidFill>
                  <a:schemeClr val="tx1"/>
                </a:solidFill>
              </a:rPr>
              <a:t>The concept of atomic radius is not as straightforward as you may think. We saw that electrons occupy atomic orbitals, which give a probability description of the electrons’ locations, but do not have sharp boundaries. </a:t>
            </a:r>
            <a:endParaRPr lang="en-US" altLang="zh-CN" sz="2400" dirty="0">
              <a:solidFill>
                <a:schemeClr val="tx1"/>
              </a:solidFill>
            </a:endParaRPr>
          </a:p>
          <a:p>
            <a:r>
              <a:rPr lang="en-US" altLang="zh-CN" sz="2400" b="1" dirty="0">
                <a:solidFill>
                  <a:srgbClr val="FFFF00"/>
                </a:solidFill>
              </a:rPr>
              <a:t>The atomic radius r is measured as half the distance between neighboring nuclei that are covalently bonded</a:t>
            </a:r>
            <a:r>
              <a:rPr lang="en-US" altLang="zh-CN" sz="2400" dirty="0">
                <a:solidFill>
                  <a:schemeClr val="tx1"/>
                </a:solidFill>
              </a:rPr>
              <a:t>. </a:t>
            </a:r>
            <a:endParaRPr lang="en-US" altLang="zh-CN" sz="2400" dirty="0">
              <a:solidFill>
                <a:schemeClr val="tx1"/>
              </a:solidFill>
            </a:endParaRPr>
          </a:p>
          <a:p>
            <a:r>
              <a:rPr lang="en-US" altLang="zh-CN" sz="2400" dirty="0">
                <a:solidFill>
                  <a:schemeClr val="tx1"/>
                </a:solidFill>
              </a:rPr>
              <a:t>For many purposes, </a:t>
            </a:r>
            <a:r>
              <a:rPr lang="en-US" altLang="zh-CN" sz="2400" b="1" dirty="0">
                <a:solidFill>
                  <a:srgbClr val="FFFF00"/>
                </a:solidFill>
              </a:rPr>
              <a:t>it can be considered as the distance from the nucleus to the outermost electrons of the Bohr atom</a:t>
            </a:r>
            <a:r>
              <a:rPr lang="en-US" altLang="zh-CN" sz="2400" dirty="0">
                <a:solidFill>
                  <a:schemeClr val="tx1"/>
                </a:solidFill>
              </a:rPr>
              <a:t>.</a:t>
            </a:r>
            <a:endParaRPr lang="en-US" altLang="zh-CN" sz="2400" dirty="0">
              <a:solidFill>
                <a:schemeClr val="tx1"/>
              </a:solidFill>
            </a:endParaRPr>
          </a:p>
          <a:p>
            <a:r>
              <a:rPr lang="en-US" altLang="zh-CN" sz="2400" dirty="0">
                <a:solidFill>
                  <a:schemeClr val="tx1"/>
                </a:solidFill>
              </a:rPr>
              <a:t>Since the covalently bonded atoms have their electron clouds overlap a little bit, the measured atomic radii are </a:t>
            </a:r>
            <a:r>
              <a:rPr lang="en-US" altLang="zh-CN" sz="2400" b="1" dirty="0">
                <a:solidFill>
                  <a:srgbClr val="FFFF00"/>
                </a:solidFill>
              </a:rPr>
              <a:t>a bit smaller</a:t>
            </a:r>
            <a:r>
              <a:rPr lang="en-US" altLang="zh-CN" sz="2400" dirty="0">
                <a:solidFill>
                  <a:schemeClr val="tx1"/>
                </a:solidFill>
              </a:rPr>
              <a:t> than the real radius when they are alone.</a:t>
            </a:r>
            <a:endParaRPr lang="en-US" altLang="zh-CN" sz="2400" dirty="0">
              <a:solidFill>
                <a:schemeClr val="tx1"/>
              </a:solidFill>
            </a:endParaRPr>
          </a:p>
          <a:p>
            <a:endParaRPr lang="en-US" altLang="zh-CN"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7044"/>
            <a:ext cx="6402468" cy="609601"/>
          </a:xfrm>
        </p:spPr>
        <p:txBody>
          <a:bodyPr>
            <a:normAutofit fontScale="90000"/>
          </a:bodyPr>
          <a:lstStyle/>
          <a:p>
            <a:r>
              <a:rPr lang="en-US" altLang="zh-CN" b="1" dirty="0"/>
              <a:t>3.1 The Periodic Table</a:t>
            </a:r>
            <a:endParaRPr lang="zh-CN" altLang="en-US" b="1" dirty="0"/>
          </a:p>
        </p:txBody>
      </p:sp>
      <p:pic>
        <p:nvPicPr>
          <p:cNvPr id="4" name="图片 3"/>
          <p:cNvPicPr>
            <a:picLocks noChangeAspect="1"/>
          </p:cNvPicPr>
          <p:nvPr/>
        </p:nvPicPr>
        <p:blipFill>
          <a:blip r:embed="rId1"/>
          <a:stretch>
            <a:fillRect/>
          </a:stretch>
        </p:blipFill>
        <p:spPr>
          <a:xfrm>
            <a:off x="340360" y="1226820"/>
            <a:ext cx="8463280" cy="46469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082800" y="1724025"/>
            <a:ext cx="3237230" cy="29089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1" descr="3-5.png"/>
          <p:cNvPicPr>
            <a:picLocks noChangeAspect="1"/>
          </p:cNvPicPr>
          <p:nvPr/>
        </p:nvPicPr>
        <p:blipFill>
          <a:blip r:embed="rId1">
            <a:extLst>
              <a:ext uri="{28A0092B-C50C-407E-A947-70E740481C1C}">
                <a14:useLocalDpi xmlns:a14="http://schemas.microsoft.com/office/drawing/2010/main" val="0"/>
              </a:ext>
            </a:extLst>
          </a:blip>
          <a:srcRect b="72903"/>
          <a:stretch>
            <a:fillRect/>
          </a:stretch>
        </p:blipFill>
        <p:spPr bwMode="auto">
          <a:xfrm>
            <a:off x="1310870" y="482599"/>
            <a:ext cx="6155346" cy="387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819150" y="4583142"/>
            <a:ext cx="7550150" cy="1568450"/>
          </a:xfrm>
          <a:prstGeom prst="rect">
            <a:avLst/>
          </a:prstGeom>
          <a:noFill/>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zh-CN" sz="2400" b="1" dirty="0">
                <a:solidFill>
                  <a:srgbClr val="FFFF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Going down the group, the atomic radius increases, because they have the same effective nuclear charge (ENC), but the number of occupied electron shells increases, so the atomic radius increases.</a:t>
            </a:r>
            <a:endParaRPr lang="en-US" altLang="zh-CN" sz="2400" b="1" dirty="0">
              <a:solidFill>
                <a:srgbClr val="FFFF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1" descr="3-6.png"/>
          <p:cNvPicPr>
            <a:picLocks noChangeAspect="1"/>
          </p:cNvPicPr>
          <p:nvPr/>
        </p:nvPicPr>
        <p:blipFill>
          <a:blip r:embed="rId1">
            <a:extLst>
              <a:ext uri="{28A0092B-C50C-407E-A947-70E740481C1C}">
                <a14:useLocalDpi xmlns:a14="http://schemas.microsoft.com/office/drawing/2010/main" val="0"/>
              </a:ext>
            </a:extLst>
          </a:blip>
          <a:srcRect b="70393"/>
          <a:stretch>
            <a:fillRect/>
          </a:stretch>
        </p:blipFill>
        <p:spPr bwMode="auto">
          <a:xfrm>
            <a:off x="1067769" y="411750"/>
            <a:ext cx="6564932" cy="398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98501" y="4603750"/>
            <a:ext cx="7491412" cy="1568450"/>
          </a:xfrm>
          <a:prstGeom prst="rect">
            <a:avLst/>
          </a:prstGeom>
          <a:noFill/>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zh-CN" sz="2400" b="1" dirty="0">
                <a:solidFill>
                  <a:srgbClr val="FFFF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Going across the period from left to right, the atomic radius decreases, since they have the same number of occupied shells, but their effective nuclear charge (ENC) is increasing, so the atomic radius decreases.</a:t>
            </a:r>
            <a:endParaRPr lang="zh-CN" altLang="en-US" sz="2400" b="1" dirty="0">
              <a:solidFill>
                <a:srgbClr val="FFFF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rcRect r="88111"/>
          <a:stretch>
            <a:fillRect/>
          </a:stretch>
        </p:blipFill>
        <p:spPr>
          <a:xfrm>
            <a:off x="2310130" y="1454785"/>
            <a:ext cx="1229995" cy="2050415"/>
          </a:xfrm>
          <a:prstGeom prst="rect">
            <a:avLst/>
          </a:prstGeom>
        </p:spPr>
      </p:pic>
      <p:pic>
        <p:nvPicPr>
          <p:cNvPr id="5" name="内容占位符 3"/>
          <p:cNvPicPr>
            <a:picLocks noChangeAspect="1"/>
          </p:cNvPicPr>
          <p:nvPr>
            <p:custDataLst>
              <p:tags r:id="rId2"/>
            </p:custDataLst>
          </p:nvPr>
        </p:nvPicPr>
        <p:blipFill>
          <a:blip r:embed="rId1"/>
          <a:srcRect l="33151" t="4601" r="55055" b="30291"/>
          <a:stretch>
            <a:fillRect/>
          </a:stretch>
        </p:blipFill>
        <p:spPr>
          <a:xfrm>
            <a:off x="557530" y="215265"/>
            <a:ext cx="1423035" cy="1557020"/>
          </a:xfrm>
          <a:prstGeom prst="rect">
            <a:avLst/>
          </a:prstGeom>
        </p:spPr>
      </p:pic>
      <p:pic>
        <p:nvPicPr>
          <p:cNvPr id="6" name="内容占位符 3"/>
          <p:cNvPicPr>
            <a:picLocks noChangeAspect="1"/>
          </p:cNvPicPr>
          <p:nvPr>
            <p:custDataLst>
              <p:tags r:id="rId3"/>
            </p:custDataLst>
          </p:nvPr>
        </p:nvPicPr>
        <p:blipFill>
          <a:blip r:embed="rId1"/>
          <a:srcRect l="66470"/>
          <a:stretch>
            <a:fillRect/>
          </a:stretch>
        </p:blipFill>
        <p:spPr>
          <a:xfrm>
            <a:off x="3488690" y="1454785"/>
            <a:ext cx="3469005" cy="2050415"/>
          </a:xfrm>
          <a:prstGeom prst="rect">
            <a:avLst/>
          </a:prstGeom>
        </p:spPr>
      </p:pic>
      <p:sp>
        <p:nvSpPr>
          <p:cNvPr id="7" name="椭圆 6"/>
          <p:cNvSpPr/>
          <p:nvPr/>
        </p:nvSpPr>
        <p:spPr>
          <a:xfrm>
            <a:off x="2435860" y="1511935"/>
            <a:ext cx="425450" cy="444500"/>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custDataLst>
              <p:tags r:id="rId4"/>
            </p:custDataLst>
          </p:nvPr>
        </p:nvSpPr>
        <p:spPr>
          <a:xfrm>
            <a:off x="5847080" y="2149475"/>
            <a:ext cx="425450" cy="444500"/>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5"/>
            </p:custDataLst>
          </p:nvPr>
        </p:nvSpPr>
        <p:spPr>
          <a:xfrm>
            <a:off x="6445250" y="2149475"/>
            <a:ext cx="425450" cy="444500"/>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custDataLst>
              <p:tags r:id="rId6"/>
            </p:custDataLst>
          </p:nvPr>
        </p:nvSpPr>
        <p:spPr>
          <a:xfrm>
            <a:off x="6445250" y="1511935"/>
            <a:ext cx="425450" cy="444500"/>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TextBox 7"/>
          <p:cNvSpPr txBox="1"/>
          <p:nvPr>
            <p:custDataLst>
              <p:tags r:id="rId7"/>
            </p:custDataLst>
          </p:nvPr>
        </p:nvSpPr>
        <p:spPr>
          <a:xfrm>
            <a:off x="698501" y="4058920"/>
            <a:ext cx="7491412" cy="1568450"/>
          </a:xfrm>
          <a:prstGeom prst="rect">
            <a:avLst/>
          </a:prstGeom>
          <a:noFill/>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zh-CN" sz="24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Noble gases do not form covalent bond so they are measured the distance between neibouring atoms in their solid which have some distance between rather than overlapped by covalent bonds between bonding atoms.</a:t>
            </a:r>
            <a:endParaRPr lang="en-US" altLang="zh-CN" sz="24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40995" y="597535"/>
            <a:ext cx="8240395" cy="45732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1" descr="3-8.png"/>
          <p:cNvPicPr>
            <a:picLocks noChangeAspect="1"/>
          </p:cNvPicPr>
          <p:nvPr/>
        </p:nvPicPr>
        <p:blipFill>
          <a:blip r:embed="rId1">
            <a:extLst>
              <a:ext uri="{28A0092B-C50C-407E-A947-70E740481C1C}">
                <a14:useLocalDpi xmlns:a14="http://schemas.microsoft.com/office/drawing/2010/main" val="0"/>
              </a:ext>
            </a:extLst>
          </a:blip>
          <a:srcRect b="12337"/>
          <a:stretch>
            <a:fillRect/>
          </a:stretch>
        </p:blipFill>
        <p:spPr bwMode="auto">
          <a:xfrm>
            <a:off x="3683000" y="4279900"/>
            <a:ext cx="2859087" cy="222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a:xfrm>
            <a:off x="457200" y="304800"/>
            <a:ext cx="8229600" cy="1066800"/>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200" eaLnBrk="1" hangingPunct="1">
              <a:defRPr/>
            </a:pPr>
            <a:r>
              <a:rPr lang="en-US" altLang="zh-CN" sz="3200" b="1" cap="all" dirty="0">
                <a:ln w="3175" cmpd="sng">
                  <a:noFill/>
                </a:ln>
                <a:latin typeface="+mj-lt"/>
                <a:ea typeface="宋体" panose="02010600030101010101" pitchFamily="2" charset="-122"/>
                <a:cs typeface="+mj-cs"/>
              </a:rPr>
              <a:t>Size of Atom Vs its Ion</a:t>
            </a:r>
            <a:endParaRPr lang="zh-CN" altLang="en-US" sz="3200" b="1" cap="all" dirty="0">
              <a:ln w="3175" cmpd="sng">
                <a:noFill/>
              </a:ln>
              <a:latin typeface="+mj-lt"/>
              <a:ea typeface="宋体" panose="02010600030101010101" pitchFamily="2" charset="-122"/>
              <a:cs typeface="+mj-cs"/>
            </a:endParaRPr>
          </a:p>
        </p:txBody>
      </p:sp>
      <p:sp>
        <p:nvSpPr>
          <p:cNvPr id="7" name="内容占位符 2"/>
          <p:cNvSpPr txBox="1"/>
          <p:nvPr/>
        </p:nvSpPr>
        <p:spPr>
          <a:xfrm>
            <a:off x="171450" y="1016000"/>
            <a:ext cx="8801100" cy="3263900"/>
          </a:xfrm>
          <a:prstGeom prst="rect">
            <a:avLst/>
          </a:prstGeom>
        </p:spPr>
        <p:txBody>
          <a:bodyP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altLang="zh-CN" sz="2400" b="1" dirty="0">
                <a:solidFill>
                  <a:srgbClr val="FFFF00"/>
                </a:solidFill>
                <a:latin typeface="Times New Roman" panose="02020603050405020304" pitchFamily="18" charset="0"/>
                <a:cs typeface="Times New Roman" panose="02020603050405020304" pitchFamily="18" charset="0"/>
              </a:rPr>
              <a:t>The size of an atom always decreases when it is converted into a positive ion (cation) since there is one less occupied shells while the number of protons remains the same.</a:t>
            </a:r>
            <a:endParaRPr lang="en-US" altLang="zh-CN" sz="2400" b="1" dirty="0">
              <a:solidFill>
                <a:srgbClr val="FFFF00"/>
              </a:solidFill>
              <a:latin typeface="Times New Roman" panose="02020603050405020304" pitchFamily="18" charset="0"/>
              <a:cs typeface="Times New Roman" panose="02020603050405020304" pitchFamily="18" charset="0"/>
            </a:endParaRPr>
          </a:p>
          <a:p>
            <a:r>
              <a:rPr lang="en-US" altLang="zh-CN" sz="2400" b="1" dirty="0">
                <a:solidFill>
                  <a:srgbClr val="FFFF00"/>
                </a:solidFill>
                <a:latin typeface="Times New Roman" panose="02020603050405020304" pitchFamily="18" charset="0"/>
                <a:cs typeface="Times New Roman" panose="02020603050405020304" pitchFamily="18" charset="0"/>
              </a:rPr>
              <a:t>The size of an atom always increases when it is converted into a negative ion (anion) since there is more valence electrons so stronger repulsions between electrons while number of protons and number of occupied shells remain the same.</a:t>
            </a:r>
            <a:endParaRPr lang="en-US" altLang="zh-CN" sz="2400" b="1" dirty="0">
              <a:solidFill>
                <a:srgbClr val="FFFF00"/>
              </a:solidFill>
              <a:latin typeface="Times New Roman" panose="02020603050405020304" pitchFamily="18" charset="0"/>
              <a:cs typeface="Times New Roman" panose="02020603050405020304" pitchFamily="18" charset="0"/>
            </a:endParaRPr>
          </a:p>
          <a:p>
            <a:r>
              <a:rPr lang="en-US" altLang="zh-CN" sz="2400" dirty="0">
                <a:solidFill>
                  <a:schemeClr val="tx1"/>
                </a:solidFill>
                <a:latin typeface="Times New Roman" panose="02020603050405020304" pitchFamily="18" charset="0"/>
                <a:cs typeface="Times New Roman" panose="02020603050405020304" pitchFamily="18" charset="0"/>
              </a:rPr>
              <a:t>Almost every common cation is smaller than any anion, the converse only being true for the extremities.</a:t>
            </a:r>
            <a:endParaRPr lang="en-US" altLang="zh-CN" sz="2400" dirty="0">
              <a:solidFill>
                <a:schemeClr val="tx1"/>
              </a:solidFill>
              <a:latin typeface="Times New Roman" panose="02020603050405020304" pitchFamily="18" charset="0"/>
              <a:cs typeface="Times New Roman" panose="02020603050405020304" pitchFamily="18" charset="0"/>
            </a:endParaRPr>
          </a:p>
          <a:p>
            <a:endParaRPr lang="en-US" altLang="zh-CN"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 descr="table10-9.jpg"/>
          <p:cNvPicPr>
            <a:picLocks noChangeAspect="1"/>
          </p:cNvPicPr>
          <p:nvPr/>
        </p:nvPicPr>
        <p:blipFill>
          <a:blip r:embed="rId1" cstate="email">
            <a:extLst>
              <a:ext uri="{28A0092B-C50C-407E-A947-70E740481C1C}">
                <a14:useLocalDpi xmlns:a14="http://schemas.microsoft.com/office/drawing/2010/main" val="0"/>
              </a:ext>
            </a:extLst>
          </a:blip>
          <a:srcRect t="5687"/>
          <a:stretch>
            <a:fillRect/>
          </a:stretch>
        </p:blipFill>
        <p:spPr bwMode="auto">
          <a:xfrm>
            <a:off x="203200" y="152400"/>
            <a:ext cx="8775700" cy="65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14399" y="591281"/>
            <a:ext cx="7075610" cy="458748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77208" y="496766"/>
            <a:ext cx="4580792" cy="546171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53680" y="627916"/>
            <a:ext cx="7698634" cy="50870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569913"/>
            <a:ext cx="8229600" cy="1054100"/>
          </a:xfrm>
        </p:spPr>
        <p:txBody>
          <a:bodyPr>
            <a:normAutofit fontScale="90000"/>
          </a:bodyPr>
          <a:lstStyle/>
          <a:p>
            <a:pPr eaLnBrk="1" fontAlgn="auto" hangingPunct="1">
              <a:spcAft>
                <a:spcPts val="0"/>
              </a:spcAft>
              <a:defRPr/>
            </a:pPr>
            <a:r>
              <a:rPr lang="en-US" altLang="zh-CN" sz="3600" b="1" dirty="0"/>
              <a:t>A Pattern of Elements </a:t>
            </a:r>
            <a:br>
              <a:rPr lang="en-US" altLang="zh-CN" sz="3600" b="1" dirty="0"/>
            </a:br>
            <a:r>
              <a:rPr lang="en-US" altLang="zh-CN" sz="3600" b="1" dirty="0"/>
              <a:t>– the Periodic Table</a:t>
            </a:r>
            <a:endParaRPr lang="zh-CN" altLang="en-US" sz="3600" b="1" dirty="0"/>
          </a:p>
        </p:txBody>
      </p:sp>
      <p:sp>
        <p:nvSpPr>
          <p:cNvPr id="2" name="内容占位符 1"/>
          <p:cNvSpPr>
            <a:spLocks noGrp="1"/>
          </p:cNvSpPr>
          <p:nvPr>
            <p:ph idx="1"/>
          </p:nvPr>
        </p:nvSpPr>
        <p:spPr>
          <a:xfrm>
            <a:off x="571500" y="1981200"/>
            <a:ext cx="8001000" cy="3878263"/>
          </a:xfrm>
        </p:spPr>
        <p:txBody>
          <a:bodyPr/>
          <a:lstStyle/>
          <a:p>
            <a:pPr eaLnBrk="1" hangingPunct="1"/>
            <a:r>
              <a:rPr lang="en-US" altLang="zh-CN" dirty="0">
                <a:solidFill>
                  <a:schemeClr val="tx1"/>
                </a:solidFill>
              </a:rPr>
              <a:t>Johann Döbereiner first found that many elements can be grouped together in threes, which are called </a:t>
            </a:r>
            <a:r>
              <a:rPr lang="en-US" altLang="zh-CN" b="1" dirty="0">
                <a:solidFill>
                  <a:schemeClr val="tx1"/>
                </a:solidFill>
              </a:rPr>
              <a:t>Döbereiner‘s triads.</a:t>
            </a:r>
            <a:endParaRPr lang="en-US" altLang="zh-CN" b="1" dirty="0">
              <a:solidFill>
                <a:schemeClr val="tx1"/>
              </a:solidFill>
            </a:endParaRPr>
          </a:p>
          <a:p>
            <a:pPr eaLnBrk="1" hangingPunct="1"/>
            <a:endParaRPr lang="en-US" altLang="zh-CN" dirty="0"/>
          </a:p>
          <a:p>
            <a:pPr eaLnBrk="1" hangingPunct="1"/>
            <a:r>
              <a:rPr lang="en-US" altLang="zh-CN" dirty="0">
                <a:solidFill>
                  <a:schemeClr val="tx1"/>
                </a:solidFill>
              </a:rPr>
              <a:t>John Newlands arranged the elements in a list in order of their atomic masses and found each element was often very similar to the one eight places above it.</a:t>
            </a:r>
            <a:endParaRPr lang="en-US" altLang="zh-CN" dirty="0">
              <a:solidFill>
                <a:schemeClr val="tx1"/>
              </a:solidFill>
            </a:endParaRPr>
          </a:p>
          <a:p>
            <a:pPr eaLnBrk="1" hangingPunct="1"/>
            <a:endParaRPr lang="en-US" altLang="zh-CN"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p:cNvSpPr>
            <a:spLocks noGrp="1"/>
          </p:cNvSpPr>
          <p:nvPr>
            <p:ph idx="1"/>
          </p:nvPr>
        </p:nvSpPr>
        <p:spPr>
          <a:xfrm>
            <a:off x="533400" y="821055"/>
            <a:ext cx="8242300" cy="5729605"/>
          </a:xfrm>
        </p:spPr>
        <p:txBody>
          <a:bodyPr>
            <a:normAutofit/>
          </a:bodyPr>
          <a:lstStyle/>
          <a:p>
            <a:pPr eaLnBrk="1" hangingPunct="1"/>
            <a:r>
              <a:rPr lang="en-US" altLang="zh-CN" sz="2400" b="1" dirty="0">
                <a:solidFill>
                  <a:srgbClr val="FFFF00"/>
                </a:solidFill>
              </a:rPr>
              <a:t>Metals tend to form cations that have one less occupied electron shell so they have much lower ionic radii compared to the nonmetal anions. </a:t>
            </a:r>
            <a:endParaRPr lang="en-US" altLang="zh-CN" sz="2400" b="1" dirty="0">
              <a:solidFill>
                <a:srgbClr val="FFFF00"/>
              </a:solidFill>
            </a:endParaRPr>
          </a:p>
          <a:p>
            <a:pPr eaLnBrk="1" hangingPunct="1"/>
            <a:r>
              <a:rPr lang="en-US" altLang="zh-CN" sz="2400" b="1" dirty="0">
                <a:solidFill>
                  <a:srgbClr val="FFFF00"/>
                </a:solidFill>
              </a:rPr>
              <a:t>With increasing effective nuclear charge (ENC) and same number of occupied electron shells, their ionic radii decrease across the period.</a:t>
            </a:r>
            <a:endParaRPr lang="en-US" altLang="zh-CN" sz="2400" b="1" dirty="0">
              <a:solidFill>
                <a:srgbClr val="FFFF00"/>
              </a:solidFill>
            </a:endParaRPr>
          </a:p>
          <a:p>
            <a:pPr eaLnBrk="1" hangingPunct="1"/>
            <a:r>
              <a:rPr lang="en-US" altLang="zh-CN" sz="2400" b="1" dirty="0">
                <a:solidFill>
                  <a:srgbClr val="FFFF00"/>
                </a:solidFill>
              </a:rPr>
              <a:t>Nonmetals </a:t>
            </a:r>
            <a:r>
              <a:rPr lang="en-US" altLang="zh-CN" sz="2400" b="1" dirty="0">
                <a:solidFill>
                  <a:srgbClr val="FFFF00"/>
                </a:solidFill>
                <a:sym typeface="+mn-ea"/>
              </a:rPr>
              <a:t>tend to form anions that have fully occupied electron shell so they have much greater ionic radii than the metal cations. </a:t>
            </a:r>
            <a:endParaRPr lang="en-US" altLang="zh-CN" sz="2400" b="1" dirty="0">
              <a:solidFill>
                <a:srgbClr val="FFFF00"/>
              </a:solidFill>
              <a:sym typeface="+mn-ea"/>
            </a:endParaRPr>
          </a:p>
          <a:p>
            <a:pPr eaLnBrk="1" hangingPunct="1"/>
            <a:r>
              <a:rPr lang="en-US" altLang="zh-CN" sz="2400" b="1" dirty="0">
                <a:solidFill>
                  <a:srgbClr val="FFFF00"/>
                </a:solidFill>
                <a:sym typeface="+mn-ea"/>
              </a:rPr>
              <a:t>With increasing effective nuclear charge (ENC) and same number of occupied electron shells, their ionic radii decrease across the period.</a:t>
            </a:r>
            <a:endParaRPr lang="en-US" altLang="zh-CN" sz="2400" b="1" dirty="0">
              <a:solidFill>
                <a:srgbClr val="FFFF00"/>
              </a:solidFill>
            </a:endParaRPr>
          </a:p>
          <a:p>
            <a:pPr eaLnBrk="1" hangingPunct="1"/>
            <a:endParaRPr lang="en-US" altLang="zh-CN" sz="24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6554788" cy="1524000"/>
          </a:xfrm>
        </p:spPr>
        <p:txBody>
          <a:bodyPr>
            <a:normAutofit fontScale="90000"/>
          </a:bodyPr>
          <a:lstStyle/>
          <a:p>
            <a:pPr eaLnBrk="1" fontAlgn="auto" hangingPunct="1">
              <a:spcAft>
                <a:spcPts val="0"/>
              </a:spcAft>
              <a:defRPr/>
            </a:pPr>
            <a:r>
              <a:rPr lang="en-US" altLang="zh-CN" b="1" dirty="0"/>
              <a:t>Trends of </a:t>
            </a:r>
            <a:r>
              <a:rPr lang="en-US" altLang="zh-CN" b="1" dirty="0">
                <a:solidFill>
                  <a:srgbClr val="FFFF00"/>
                </a:solidFill>
              </a:rPr>
              <a:t>Electronegativity </a:t>
            </a:r>
            <a:r>
              <a:rPr lang="en-US" altLang="zh-CN" b="1" dirty="0"/>
              <a:t>in Groups and in Periods</a:t>
            </a:r>
            <a:endParaRPr lang="zh-CN" altLang="en-US" b="1" dirty="0"/>
          </a:p>
        </p:txBody>
      </p:sp>
      <p:sp>
        <p:nvSpPr>
          <p:cNvPr id="18435" name="内容占位符 2"/>
          <p:cNvSpPr>
            <a:spLocks noGrp="1"/>
          </p:cNvSpPr>
          <p:nvPr>
            <p:ph idx="1"/>
          </p:nvPr>
        </p:nvSpPr>
        <p:spPr>
          <a:xfrm>
            <a:off x="533400" y="1524000"/>
            <a:ext cx="8242300" cy="3767138"/>
          </a:xfrm>
        </p:spPr>
        <p:txBody>
          <a:bodyPr/>
          <a:lstStyle/>
          <a:p>
            <a:pPr eaLnBrk="1" hangingPunct="1"/>
            <a:r>
              <a:rPr lang="en-US" altLang="zh-CN" sz="2400" b="1" dirty="0">
                <a:solidFill>
                  <a:srgbClr val="FFFF00"/>
                </a:solidFill>
              </a:rPr>
              <a:t>Electronegativity: The measure of the ability of attracting electrons of an atom </a:t>
            </a:r>
            <a:r>
              <a:rPr lang="en-US" altLang="zh-CN" sz="2400" b="1">
                <a:solidFill>
                  <a:srgbClr val="FFFF00"/>
                </a:solidFill>
              </a:rPr>
              <a:t>in a </a:t>
            </a:r>
            <a:r>
              <a:rPr lang="en-US" altLang="zh-CN" sz="2400" b="1" dirty="0">
                <a:solidFill>
                  <a:srgbClr val="FFFF00"/>
                </a:solidFill>
              </a:rPr>
              <a:t>covalent bond for a chemical element.</a:t>
            </a:r>
            <a:endParaRPr lang="en-US" altLang="zh-CN" sz="2400" b="1" dirty="0">
              <a:solidFill>
                <a:srgbClr val="FFFF00"/>
              </a:solidFill>
            </a:endParaRPr>
          </a:p>
          <a:p>
            <a:pPr eaLnBrk="1" hangingPunct="1"/>
            <a:endParaRPr lang="en-US" altLang="zh-CN" sz="2400" dirty="0">
              <a:solidFill>
                <a:schemeClr val="tx1"/>
              </a:solidFill>
            </a:endParaRPr>
          </a:p>
          <a:p>
            <a:pPr eaLnBrk="1" hangingPunct="1"/>
            <a:r>
              <a:rPr lang="en-US" altLang="zh-CN" sz="2400" dirty="0">
                <a:solidFill>
                  <a:schemeClr val="tx1"/>
                </a:solidFill>
              </a:rPr>
              <a:t>This is the most important and versatile property for chemical elements.</a:t>
            </a:r>
            <a:endParaRPr lang="zh-CN" altLang="en-US"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635962" y="4214449"/>
            <a:ext cx="787303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Going down the group, the electronegativity decreases, since they have the same number of effective nuclear charge (ENC), and the atomic radius is increasing, so the attraction between the nucleus and the shared electrons is getting weaker, thus the electronegativity decreases.</a:t>
            </a:r>
            <a:endParaRPr lang="zh-CN" altLang="en-US"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29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3457" y="376098"/>
            <a:ext cx="6573543" cy="3624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09600" y="4334143"/>
            <a:ext cx="8153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Going across the period, the electronegativity increases, since their atomic radius is decreasing, and also the effective nuclear charge (ENC) is increasing,  so the attraction between the nucleus and the shared electrons is getting stronger, thus the electronegativity increases.</a:t>
            </a:r>
            <a:endParaRPr lang="zh-CN" altLang="en-US"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294"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91008" y="433276"/>
            <a:ext cx="6390583" cy="3618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p:cNvSpPr>
            <a:spLocks noGrp="1"/>
          </p:cNvSpPr>
          <p:nvPr>
            <p:ph idx="1"/>
          </p:nvPr>
        </p:nvSpPr>
        <p:spPr>
          <a:xfrm>
            <a:off x="533400" y="419100"/>
            <a:ext cx="8242300" cy="3767138"/>
          </a:xfrm>
        </p:spPr>
        <p:txBody>
          <a:bodyPr/>
          <a:lstStyle/>
          <a:p>
            <a:pPr eaLnBrk="1" hangingPunct="1"/>
            <a:r>
              <a:rPr lang="en-US" altLang="zh-CN" sz="2400" b="1" dirty="0">
                <a:solidFill>
                  <a:srgbClr val="FFFF00"/>
                </a:solidFill>
                <a:latin typeface="Times New Roman" panose="02020603050405020304" pitchFamily="18" charset="0"/>
                <a:cs typeface="Times New Roman" panose="02020603050405020304" pitchFamily="18" charset="0"/>
              </a:rPr>
              <a:t>Since the first 3 noble gases (He, Ne, and Ar) do not form covalent bonds with any other elements, they do not even have an electronegativity value </a:t>
            </a:r>
            <a:r>
              <a:rPr lang="en-US" altLang="zh-CN" sz="2400" dirty="0">
                <a:solidFill>
                  <a:schemeClr val="tx1"/>
                </a:solidFill>
                <a:latin typeface="Times New Roman" panose="02020603050405020304" pitchFamily="18" charset="0"/>
                <a:cs typeface="Times New Roman" panose="02020603050405020304" pitchFamily="18" charset="0"/>
              </a:rPr>
              <a:t>(probably they do but it is impossible to measure them).</a:t>
            </a:r>
            <a:endParaRPr lang="en-US" altLang="zh-CN" sz="2400" dirty="0">
              <a:solidFill>
                <a:schemeClr val="tx1"/>
              </a:solidFill>
              <a:latin typeface="Times New Roman" panose="02020603050405020304" pitchFamily="18" charset="0"/>
              <a:cs typeface="Times New Roman" panose="02020603050405020304" pitchFamily="18" charset="0"/>
            </a:endParaRPr>
          </a:p>
          <a:p>
            <a:pPr eaLnBrk="1" hangingPunct="1"/>
            <a:r>
              <a:rPr lang="en-US" altLang="zh-CN" sz="2400" dirty="0">
                <a:solidFill>
                  <a:schemeClr val="tx1"/>
                </a:solidFill>
                <a:latin typeface="Times New Roman" panose="02020603050405020304" pitchFamily="18" charset="0"/>
                <a:cs typeface="Times New Roman" panose="02020603050405020304" pitchFamily="18" charset="0"/>
              </a:rPr>
              <a:t>Kr and Xe could form covalent bonds with fluorine so they have electronegativity values. </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8140700" cy="1524000"/>
          </a:xfrm>
        </p:spPr>
        <p:txBody>
          <a:bodyPr/>
          <a:lstStyle/>
          <a:p>
            <a:pPr eaLnBrk="1" fontAlgn="auto" hangingPunct="1">
              <a:spcAft>
                <a:spcPts val="0"/>
              </a:spcAft>
              <a:defRPr/>
            </a:pPr>
            <a:r>
              <a:rPr lang="en-US" altLang="zh-CN" b="1" dirty="0">
                <a:ea typeface="宋体" panose="02010600030101010101" pitchFamily="2" charset="-122"/>
              </a:rPr>
              <a:t>Trends in </a:t>
            </a:r>
            <a:r>
              <a:rPr lang="en-US" altLang="zh-CN" b="1" dirty="0">
                <a:solidFill>
                  <a:srgbClr val="FFFF00"/>
                </a:solidFill>
                <a:ea typeface="宋体" panose="02010600030101010101" pitchFamily="2" charset="-122"/>
              </a:rPr>
              <a:t>1</a:t>
            </a:r>
            <a:r>
              <a:rPr lang="en-US" altLang="zh-CN" b="1" baseline="30000" dirty="0">
                <a:solidFill>
                  <a:srgbClr val="FFFF00"/>
                </a:solidFill>
                <a:ea typeface="宋体" panose="02010600030101010101" pitchFamily="2" charset="-122"/>
              </a:rPr>
              <a:t>st</a:t>
            </a:r>
            <a:r>
              <a:rPr lang="en-US" altLang="zh-CN" b="1" dirty="0">
                <a:solidFill>
                  <a:srgbClr val="FFFF00"/>
                </a:solidFill>
                <a:ea typeface="宋体" panose="02010600030101010101" pitchFamily="2" charset="-122"/>
              </a:rPr>
              <a:t> Ionization Energy </a:t>
            </a:r>
            <a:r>
              <a:rPr lang="en-US" altLang="zh-CN" b="1" dirty="0">
                <a:ea typeface="宋体" panose="02010600030101010101" pitchFamily="2" charset="-122"/>
              </a:rPr>
              <a:t>in Groups And Periods</a:t>
            </a:r>
            <a:endParaRPr lang="zh-CN" altLang="en-US" b="1" dirty="0">
              <a:ea typeface="宋体" panose="02010600030101010101" pitchFamily="2" charset="-122"/>
            </a:endParaRPr>
          </a:p>
        </p:txBody>
      </p:sp>
      <p:sp>
        <p:nvSpPr>
          <p:cNvPr id="3" name="内容占位符 2"/>
          <p:cNvSpPr>
            <a:spLocks noGrp="1"/>
          </p:cNvSpPr>
          <p:nvPr>
            <p:ph idx="1"/>
          </p:nvPr>
        </p:nvSpPr>
        <p:spPr>
          <a:xfrm>
            <a:off x="533400" y="1612900"/>
            <a:ext cx="8001000" cy="4470400"/>
          </a:xfrm>
        </p:spPr>
        <p:txBody>
          <a:bodyPr>
            <a:normAutofit/>
          </a:bodyPr>
          <a:lstStyle/>
          <a:p>
            <a:pPr eaLnBrk="1" hangingPunct="1"/>
            <a:r>
              <a:rPr lang="en-US" altLang="zh-CN"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b="1" baseline="300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st</a:t>
            </a:r>
            <a:r>
              <a:rPr lang="en-US" altLang="zh-CN"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Ionization Energy: The minimum energy required to remove 1 electrons from each of 1 mol of gaseous atoms </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(unit: kJ·mol</a:t>
            </a:r>
            <a:r>
              <a:rPr lang="en-US" altLang="zh-CN" sz="24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r>
              <a:rPr lang="en-US" altLang="zh-CN"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X (g) </a:t>
            </a:r>
            <a:r>
              <a:rPr lang="zh-CN" altLang="en-US"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b="1" baseline="300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(g) + e</a:t>
            </a:r>
            <a:r>
              <a:rPr lang="en-US" altLang="zh-CN" sz="2400" b="1" baseline="300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baseline="300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 for whatever rank of ionization energy, the equation representing it would be:</a:t>
            </a:r>
            <a:endPar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r>
              <a:rPr lang="en-US" altLang="zh-CN"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400" b="1" baseline="300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th</a:t>
            </a:r>
            <a:r>
              <a:rPr lang="en-US" altLang="zh-CN"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ionization energy: X</a:t>
            </a:r>
            <a:r>
              <a:rPr lang="en-US" altLang="zh-CN" sz="2400" b="1" baseline="300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(n-1)+</a:t>
            </a:r>
            <a:r>
              <a:rPr lang="en-US" altLang="zh-CN"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(g) </a:t>
            </a:r>
            <a:r>
              <a:rPr lang="zh-CN" altLang="en-US"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b="1" baseline="300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400" b="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(g) + e</a:t>
            </a:r>
            <a:r>
              <a:rPr lang="en-US" altLang="zh-CN" sz="2400" b="1" baseline="300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baseline="300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750" y="4183704"/>
            <a:ext cx="8166100" cy="2511326"/>
          </a:xfrm>
        </p:spPr>
        <p:txBody>
          <a:bodyPr>
            <a:noAutofit/>
          </a:bodyPr>
          <a:lstStyle/>
          <a:p>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Going down the group, the 1</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st</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ionization energy (1</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st</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IE) decreases, since they have the same number of effective nuclear charge (ENC), and the atomic radius increases, so the attraction between the nucleus and the electron to be removed becomes weaker, thus the first ionization energy decreases.</a:t>
            </a:r>
            <a:endParaRPr lang="zh-CN" altLang="en-US"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22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51389"/>
          <a:stretch>
            <a:fillRect/>
          </a:stretch>
        </p:blipFill>
        <p:spPr bwMode="auto">
          <a:xfrm>
            <a:off x="1701800" y="210120"/>
            <a:ext cx="5842000" cy="398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4186" y="4076700"/>
            <a:ext cx="8001000" cy="2628900"/>
          </a:xfrm>
        </p:spPr>
        <p:txBody>
          <a:bodyPr>
            <a:noAutofit/>
          </a:bodyPr>
          <a:lstStyle/>
          <a:p>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Going across the period, the 1</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st</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ionization energy (1</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st</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IE) </a:t>
            </a:r>
            <a:r>
              <a:rPr lang="en-US" altLang="zh-CN"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generally</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increases, since they have an increasing effective nuclear charge (ENC),  and also they have decreasing atomic radius, so the attraction between the nucleus and the electron to be removed gets stronger, thus the first ionization energy increases in general.</a:t>
            </a:r>
            <a:endParaRPr lang="zh-CN" altLang="en-US"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22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51528"/>
          <a:stretch>
            <a:fillRect/>
          </a:stretch>
        </p:blipFill>
        <p:spPr bwMode="auto">
          <a:xfrm>
            <a:off x="1552813" y="152400"/>
            <a:ext cx="568374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9886" y="4140200"/>
            <a:ext cx="8354160" cy="2565400"/>
          </a:xfrm>
        </p:spPr>
        <p:txBody>
          <a:bodyPr>
            <a:normAutofit lnSpcReduction="10000"/>
          </a:bodyPr>
          <a:lstStyle/>
          <a:p>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Group 13 elements have lower 1</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st</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ionization energy than their neighboring Group 2 elements, because the first electron removed from Group 13 element is from p sub-shell, while that lost from Group 2 element is from s sub-shell, and p sub-shell is with higher energy than s sub-shell in the same energy levels, so it </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requires </a:t>
            </a:r>
            <a:r>
              <a:rPr lang="en-US" altLang="zh-CN" sz="2400" b="1">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less energy </a:t>
            </a:r>
            <a:r>
              <a:rPr lang="en-US" altLang="zh-CN" sz="2400" b="1">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to </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remove electron from p sub-shell than from s sub-shell.</a:t>
            </a:r>
            <a:endPar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51528"/>
          <a:stretch>
            <a:fillRect/>
          </a:stretch>
        </p:blipFill>
        <p:spPr bwMode="auto">
          <a:xfrm>
            <a:off x="2453640" y="982345"/>
            <a:ext cx="4782820"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19380" y="72390"/>
            <a:ext cx="8870950" cy="829945"/>
          </a:xfrm>
          <a:prstGeom prst="rect">
            <a:avLst/>
          </a:prstGeom>
          <a:noFill/>
        </p:spPr>
        <p:txBody>
          <a:bodyPr wrap="square" rtlCol="0" anchor="t">
            <a:spAutoFit/>
          </a:bodyPr>
          <a:p>
            <a:r>
              <a:rPr lang="zh-CN" altLang="en-US" sz="2400" b="1">
                <a:solidFill>
                  <a:schemeClr val="tx1"/>
                </a:solidFill>
              </a:rPr>
              <a:t>Discontinuities in the trend of first ionization energy across a period</a:t>
            </a:r>
            <a:r>
              <a:rPr lang="en-US" altLang="zh-CN" sz="2400" b="1">
                <a:solidFill>
                  <a:schemeClr val="tx1"/>
                </a:solidFill>
              </a:rPr>
              <a:t> </a:t>
            </a:r>
            <a:r>
              <a:rPr lang="en-US" altLang="zh-CN" sz="2400" b="1">
                <a:solidFill>
                  <a:srgbClr val="FFFF00"/>
                </a:solidFill>
              </a:rPr>
              <a:t>(HL Only)</a:t>
            </a:r>
            <a:endParaRPr lang="en-US" altLang="zh-CN" sz="2400" b="1">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457200" y="1600200"/>
            <a:ext cx="3467100" cy="4852988"/>
          </a:xfrm>
        </p:spPr>
        <p:txBody>
          <a:bodyPr>
            <a:normAutofit lnSpcReduction="10000"/>
          </a:bodyPr>
          <a:lstStyle/>
          <a:p>
            <a:pPr eaLnBrk="1" hangingPunct="1">
              <a:lnSpc>
                <a:spcPct val="90000"/>
              </a:lnSpc>
              <a:buFontTx/>
              <a:buNone/>
            </a:pPr>
            <a:r>
              <a:rPr lang="en-GB" altLang="zh-CN" sz="2800" dirty="0">
                <a:solidFill>
                  <a:schemeClr val="tx1"/>
                </a:solidFill>
                <a:latin typeface="Arial Black" panose="020B0A04020102020204" pitchFamily="34" charset="0"/>
              </a:rPr>
              <a:t>Group 2 → 3</a:t>
            </a:r>
            <a:endParaRPr lang="en-GB" altLang="zh-CN" sz="2800" dirty="0">
              <a:solidFill>
                <a:schemeClr val="tx1"/>
              </a:solidFill>
              <a:latin typeface="Arial Black" panose="020B0A04020102020204" pitchFamily="34" charset="0"/>
            </a:endParaRPr>
          </a:p>
          <a:p>
            <a:pPr eaLnBrk="1" hangingPunct="1">
              <a:lnSpc>
                <a:spcPct val="90000"/>
              </a:lnSpc>
              <a:buFontTx/>
              <a:buNone/>
            </a:pPr>
            <a:endParaRPr lang="en-GB" altLang="zh-CN" sz="1000" dirty="0">
              <a:solidFill>
                <a:schemeClr val="tx1"/>
              </a:solidFill>
              <a:latin typeface="Arial Black" panose="020B0A04020102020204" pitchFamily="34" charset="0"/>
            </a:endParaRPr>
          </a:p>
          <a:p>
            <a:pPr eaLnBrk="1" hangingPunct="1">
              <a:lnSpc>
                <a:spcPct val="90000"/>
              </a:lnSpc>
            </a:pPr>
            <a:r>
              <a:rPr lang="en-GB" altLang="zh-CN" sz="2400" dirty="0">
                <a:solidFill>
                  <a:schemeClr val="tx1"/>
                </a:solidFill>
              </a:rPr>
              <a:t>Electron lost from Group 3 element is from p orbital, while that lost from Group 2 element is from s orbital.</a:t>
            </a:r>
            <a:endParaRPr lang="en-GB" altLang="zh-CN" sz="2400" dirty="0">
              <a:solidFill>
                <a:schemeClr val="tx1"/>
              </a:solidFill>
            </a:endParaRPr>
          </a:p>
          <a:p>
            <a:pPr eaLnBrk="1" hangingPunct="1">
              <a:lnSpc>
                <a:spcPct val="90000"/>
              </a:lnSpc>
              <a:buFontTx/>
              <a:buNone/>
            </a:pPr>
            <a:endParaRPr lang="en-GB" altLang="zh-CN" sz="1000" dirty="0">
              <a:solidFill>
                <a:schemeClr val="tx1"/>
              </a:solidFill>
              <a:latin typeface="Arial Black" panose="020B0A04020102020204" pitchFamily="34" charset="0"/>
            </a:endParaRPr>
          </a:p>
          <a:p>
            <a:pPr eaLnBrk="1" hangingPunct="1">
              <a:lnSpc>
                <a:spcPct val="90000"/>
              </a:lnSpc>
            </a:pPr>
            <a:r>
              <a:rPr lang="en-GB" altLang="zh-CN" sz="2400" dirty="0">
                <a:solidFill>
                  <a:schemeClr val="tx1"/>
                </a:solidFill>
              </a:rPr>
              <a:t>p orbital is higher energy than s orbital, so easier to lose electron.</a:t>
            </a:r>
            <a:endParaRPr lang="en-GB" altLang="zh-CN" sz="2400" dirty="0">
              <a:solidFill>
                <a:schemeClr val="tx1"/>
              </a:solidFill>
            </a:endParaRPr>
          </a:p>
          <a:p>
            <a:pPr eaLnBrk="1" hangingPunct="1">
              <a:lnSpc>
                <a:spcPct val="90000"/>
              </a:lnSpc>
            </a:pPr>
            <a:endParaRPr lang="en-US" altLang="zh-CN" sz="2400" dirty="0">
              <a:solidFill>
                <a:schemeClr val="tx1"/>
              </a:solidFill>
            </a:endParaRPr>
          </a:p>
        </p:txBody>
      </p:sp>
      <p:sp>
        <p:nvSpPr>
          <p:cNvPr id="24580" name="Rectangle 5"/>
          <p:cNvSpPr>
            <a:spLocks noChangeArrowheads="1"/>
          </p:cNvSpPr>
          <p:nvPr/>
        </p:nvSpPr>
        <p:spPr bwMode="auto">
          <a:xfrm>
            <a:off x="0" y="1990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graphicFrame>
        <p:nvGraphicFramePr>
          <p:cNvPr id="24581" name="Object 4"/>
          <p:cNvGraphicFramePr>
            <a:graphicFrameLocks noChangeAspect="1"/>
          </p:cNvGraphicFramePr>
          <p:nvPr/>
        </p:nvGraphicFramePr>
        <p:xfrm>
          <a:off x="3219450" y="1230313"/>
          <a:ext cx="5930900" cy="5108575"/>
        </p:xfrm>
        <a:graphic>
          <a:graphicData uri="http://schemas.openxmlformats.org/presentationml/2006/ole">
            <mc:AlternateContent xmlns:mc="http://schemas.openxmlformats.org/markup-compatibility/2006">
              <mc:Choice xmlns:v="urn:schemas-microsoft-com:vml" Requires="v">
                <p:oleObj spid="_x0000_s2071" name="Picture" r:id="rId1" imgW="20802600" imgH="17964150" progId="Word.Picture.8">
                  <p:embed/>
                </p:oleObj>
              </mc:Choice>
              <mc:Fallback>
                <p:oleObj name="Picture" r:id="rId1" imgW="20802600" imgH="17964150" progId="Word.Picture.8">
                  <p:embed/>
                  <p:pic>
                    <p:nvPicPr>
                      <p:cNvPr id="0" name="Object 4"/>
                      <p:cNvPicPr>
                        <a:picLocks noChangeAspect="1" noChangeArrowheads="1"/>
                      </p:cNvPicPr>
                      <p:nvPr/>
                    </p:nvPicPr>
                    <p:blipFill>
                      <a:blip r:embed="rId2"/>
                      <a:srcRect/>
                      <a:stretch>
                        <a:fillRect/>
                      </a:stretch>
                    </p:blipFill>
                    <p:spPr bwMode="auto">
                      <a:xfrm>
                        <a:off x="3219450" y="1230313"/>
                        <a:ext cx="5930900" cy="5108575"/>
                      </a:xfrm>
                      <a:prstGeom prst="rect">
                        <a:avLst/>
                      </a:prstGeom>
                      <a:noFill/>
                      <a:ln>
                        <a:noFill/>
                      </a:ln>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457200" y="228600"/>
          <a:ext cx="5810250" cy="3658049"/>
        </p:xfrm>
        <a:graphic>
          <a:graphicData uri="http://schemas.openxmlformats.org/drawingml/2006/table">
            <a:tbl>
              <a:tblPr/>
              <a:tblGrid>
                <a:gridCol w="1936750"/>
                <a:gridCol w="1936750"/>
                <a:gridCol w="1936750"/>
              </a:tblGrid>
              <a:tr h="640223">
                <a:tc>
                  <a:txBody>
                    <a:bodyPr/>
                    <a:lstStyle/>
                    <a:p>
                      <a:r>
                        <a:rPr lang="en-US" sz="1800" b="1" dirty="0"/>
                        <a:t>Element 1</a:t>
                      </a:r>
                      <a:br>
                        <a:rPr lang="en-US" sz="1800" b="1" dirty="0"/>
                      </a:br>
                      <a:r>
                        <a:rPr lang="en-US" sz="1800" b="1" dirty="0"/>
                        <a:t>Atomic mass</a:t>
                      </a:r>
                      <a:endParaRPr lang="en-US" sz="1800" b="1" dirty="0"/>
                    </a:p>
                  </a:txBody>
                  <a:tcPr marT="45730" marB="45730" anchor="ctr">
                    <a:lnL>
                      <a:noFill/>
                    </a:lnL>
                    <a:lnR>
                      <a:noFill/>
                    </a:lnR>
                    <a:lnT>
                      <a:noFill/>
                    </a:lnT>
                    <a:lnB>
                      <a:noFill/>
                    </a:lnB>
                  </a:tcPr>
                </a:tc>
                <a:tc>
                  <a:txBody>
                    <a:bodyPr/>
                    <a:lstStyle/>
                    <a:p>
                      <a:r>
                        <a:rPr lang="en-US" sz="1800" b="1" dirty="0"/>
                        <a:t>Element 2</a:t>
                      </a:r>
                      <a:br>
                        <a:rPr lang="en-US" sz="1800" b="1" dirty="0"/>
                      </a:br>
                      <a:r>
                        <a:rPr lang="en-US" sz="1800" b="1" dirty="0"/>
                        <a:t>Atomic mass</a:t>
                      </a:r>
                      <a:endParaRPr lang="en-US" sz="1800" b="1" dirty="0"/>
                    </a:p>
                  </a:txBody>
                  <a:tcPr marT="45730" marB="45730" anchor="ctr">
                    <a:lnL>
                      <a:noFill/>
                    </a:lnL>
                    <a:lnR>
                      <a:noFill/>
                    </a:lnR>
                    <a:lnT>
                      <a:noFill/>
                    </a:lnT>
                    <a:lnB>
                      <a:noFill/>
                    </a:lnB>
                  </a:tcPr>
                </a:tc>
                <a:tc>
                  <a:txBody>
                    <a:bodyPr/>
                    <a:lstStyle/>
                    <a:p>
                      <a:r>
                        <a:rPr lang="en-US" sz="1800" b="1" dirty="0"/>
                        <a:t>Element 3</a:t>
                      </a:r>
                      <a:br>
                        <a:rPr lang="en-US" sz="1800" b="1" dirty="0"/>
                      </a:br>
                      <a:r>
                        <a:rPr lang="en-US" sz="1800" b="1" dirty="0"/>
                        <a:t>Atomic mass</a:t>
                      </a:r>
                      <a:endParaRPr lang="en-US" sz="1800" b="1" dirty="0"/>
                    </a:p>
                  </a:txBody>
                  <a:tcPr marT="45730" marB="45730" anchor="ctr">
                    <a:lnL>
                      <a:noFill/>
                    </a:lnL>
                    <a:lnR>
                      <a:noFill/>
                    </a:lnR>
                    <a:lnT>
                      <a:noFill/>
                    </a:lnT>
                    <a:lnB>
                      <a:noFill/>
                    </a:lnB>
                  </a:tcPr>
                </a:tc>
              </a:tr>
              <a:tr h="365842">
                <a:tc>
                  <a:txBody>
                    <a:bodyPr/>
                    <a:lstStyle/>
                    <a:p>
                      <a:r>
                        <a:rPr lang="en-US" sz="1800" dirty="0"/>
                        <a:t>Lithium 7.0</a:t>
                      </a:r>
                      <a:endParaRPr lang="en-US" sz="1800" dirty="0"/>
                    </a:p>
                  </a:txBody>
                  <a:tcPr marT="45730" marB="45730" anchor="ctr">
                    <a:lnL>
                      <a:noFill/>
                    </a:lnL>
                    <a:lnR>
                      <a:noFill/>
                    </a:lnR>
                    <a:lnT>
                      <a:noFill/>
                    </a:lnT>
                    <a:lnB>
                      <a:noFill/>
                    </a:lnB>
                  </a:tcPr>
                </a:tc>
                <a:tc>
                  <a:txBody>
                    <a:bodyPr/>
                    <a:lstStyle/>
                    <a:p>
                      <a:r>
                        <a:rPr lang="en-US" sz="1800" dirty="0"/>
                        <a:t>Sodium 23.0</a:t>
                      </a:r>
                      <a:endParaRPr lang="en-US" sz="1800" dirty="0"/>
                    </a:p>
                  </a:txBody>
                  <a:tcPr marT="45730" marB="45730" anchor="ctr">
                    <a:lnL>
                      <a:noFill/>
                    </a:lnL>
                    <a:lnR>
                      <a:noFill/>
                    </a:lnR>
                    <a:lnT>
                      <a:noFill/>
                    </a:lnT>
                    <a:lnB>
                      <a:noFill/>
                    </a:lnB>
                  </a:tcPr>
                </a:tc>
                <a:tc>
                  <a:txBody>
                    <a:bodyPr/>
                    <a:lstStyle/>
                    <a:p>
                      <a:r>
                        <a:rPr lang="en-US" sz="1800" dirty="0"/>
                        <a:t>Potassium 39.0</a:t>
                      </a:r>
                      <a:endParaRPr lang="en-US" sz="1800" dirty="0"/>
                    </a:p>
                  </a:txBody>
                  <a:tcPr marT="45730" marB="45730" anchor="ctr">
                    <a:lnL>
                      <a:noFill/>
                    </a:lnL>
                    <a:lnR>
                      <a:noFill/>
                    </a:lnR>
                    <a:lnT>
                      <a:noFill/>
                    </a:lnT>
                    <a:lnB>
                      <a:noFill/>
                    </a:lnB>
                  </a:tcPr>
                </a:tc>
              </a:tr>
              <a:tr h="365842">
                <a:tc>
                  <a:txBody>
                    <a:bodyPr/>
                    <a:lstStyle/>
                    <a:p>
                      <a:r>
                        <a:rPr lang="en-US" sz="1800" dirty="0"/>
                        <a:t>Calcium 40.0</a:t>
                      </a:r>
                      <a:endParaRPr lang="en-US" sz="1800" dirty="0"/>
                    </a:p>
                  </a:txBody>
                  <a:tcPr marT="45730" marB="45730" anchor="ctr">
                    <a:lnL>
                      <a:noFill/>
                    </a:lnL>
                    <a:lnR>
                      <a:noFill/>
                    </a:lnR>
                    <a:lnT>
                      <a:noFill/>
                    </a:lnT>
                    <a:lnB>
                      <a:noFill/>
                    </a:lnB>
                  </a:tcPr>
                </a:tc>
                <a:tc>
                  <a:txBody>
                    <a:bodyPr/>
                    <a:lstStyle/>
                    <a:p>
                      <a:r>
                        <a:rPr lang="en-US" sz="1800" dirty="0"/>
                        <a:t>Strontium 87.5</a:t>
                      </a:r>
                      <a:endParaRPr lang="en-US" sz="1800" dirty="0"/>
                    </a:p>
                  </a:txBody>
                  <a:tcPr marT="45730" marB="45730" anchor="ctr">
                    <a:lnL>
                      <a:noFill/>
                    </a:lnL>
                    <a:lnR>
                      <a:noFill/>
                    </a:lnR>
                    <a:lnT>
                      <a:noFill/>
                    </a:lnT>
                    <a:lnB>
                      <a:noFill/>
                    </a:lnB>
                  </a:tcPr>
                </a:tc>
                <a:tc>
                  <a:txBody>
                    <a:bodyPr/>
                    <a:lstStyle/>
                    <a:p>
                      <a:r>
                        <a:rPr lang="en-US" sz="1800" dirty="0"/>
                        <a:t>Barium 137.0</a:t>
                      </a:r>
                      <a:endParaRPr lang="en-US" sz="1800" dirty="0"/>
                    </a:p>
                  </a:txBody>
                  <a:tcPr marT="45730" marB="45730" anchor="ctr">
                    <a:lnL>
                      <a:noFill/>
                    </a:lnL>
                    <a:lnR>
                      <a:noFill/>
                    </a:lnR>
                    <a:lnT>
                      <a:noFill/>
                    </a:lnT>
                    <a:lnB>
                      <a:noFill/>
                    </a:lnB>
                  </a:tcPr>
                </a:tc>
              </a:tr>
              <a:tr h="365842">
                <a:tc>
                  <a:txBody>
                    <a:bodyPr/>
                    <a:lstStyle/>
                    <a:p>
                      <a:r>
                        <a:rPr lang="en-US" sz="1800" dirty="0"/>
                        <a:t>Chlorine 35.0</a:t>
                      </a:r>
                      <a:endParaRPr lang="en-US" sz="1800" dirty="0"/>
                    </a:p>
                  </a:txBody>
                  <a:tcPr marT="45730" marB="45730" anchor="ctr">
                    <a:lnL>
                      <a:noFill/>
                    </a:lnL>
                    <a:lnR>
                      <a:noFill/>
                    </a:lnR>
                    <a:lnT>
                      <a:noFill/>
                    </a:lnT>
                    <a:lnB>
                      <a:noFill/>
                    </a:lnB>
                  </a:tcPr>
                </a:tc>
                <a:tc>
                  <a:txBody>
                    <a:bodyPr/>
                    <a:lstStyle/>
                    <a:p>
                      <a:r>
                        <a:rPr lang="en-US" sz="1800" dirty="0"/>
                        <a:t>Bromine 80.0</a:t>
                      </a:r>
                      <a:endParaRPr lang="en-US" sz="1800" dirty="0"/>
                    </a:p>
                  </a:txBody>
                  <a:tcPr marT="45730" marB="45730" anchor="ctr">
                    <a:lnL>
                      <a:noFill/>
                    </a:lnL>
                    <a:lnR>
                      <a:noFill/>
                    </a:lnR>
                    <a:lnT>
                      <a:noFill/>
                    </a:lnT>
                    <a:lnB>
                      <a:noFill/>
                    </a:lnB>
                  </a:tcPr>
                </a:tc>
                <a:tc>
                  <a:txBody>
                    <a:bodyPr/>
                    <a:lstStyle/>
                    <a:p>
                      <a:r>
                        <a:rPr lang="en-US" sz="1800" dirty="0"/>
                        <a:t>Iodine 127.0</a:t>
                      </a:r>
                      <a:endParaRPr lang="en-US" sz="1800" dirty="0"/>
                    </a:p>
                  </a:txBody>
                  <a:tcPr marT="45730" marB="45730" anchor="ctr">
                    <a:lnL>
                      <a:noFill/>
                    </a:lnL>
                    <a:lnR>
                      <a:noFill/>
                    </a:lnR>
                    <a:lnT>
                      <a:noFill/>
                    </a:lnT>
                    <a:lnB>
                      <a:noFill/>
                    </a:lnB>
                  </a:tcPr>
                </a:tc>
              </a:tr>
              <a:tr h="365842">
                <a:tc>
                  <a:txBody>
                    <a:bodyPr/>
                    <a:lstStyle/>
                    <a:p>
                      <a:r>
                        <a:rPr lang="en-US" sz="1800" dirty="0"/>
                        <a:t>Sulfur 33.0</a:t>
                      </a:r>
                      <a:endParaRPr lang="en-US" sz="1800" dirty="0"/>
                    </a:p>
                  </a:txBody>
                  <a:tcPr marT="45730" marB="45730" anchor="ctr">
                    <a:lnL>
                      <a:noFill/>
                    </a:lnL>
                    <a:lnR>
                      <a:noFill/>
                    </a:lnR>
                    <a:lnT>
                      <a:noFill/>
                    </a:lnT>
                    <a:lnB>
                      <a:noFill/>
                    </a:lnB>
                  </a:tcPr>
                </a:tc>
                <a:tc>
                  <a:txBody>
                    <a:bodyPr/>
                    <a:lstStyle/>
                    <a:p>
                      <a:r>
                        <a:rPr lang="en-US" sz="1800" dirty="0"/>
                        <a:t>Selenium 79.0</a:t>
                      </a:r>
                      <a:endParaRPr lang="en-US" sz="1800" dirty="0"/>
                    </a:p>
                  </a:txBody>
                  <a:tcPr marT="45730" marB="45730" anchor="ctr">
                    <a:lnL>
                      <a:noFill/>
                    </a:lnL>
                    <a:lnR>
                      <a:noFill/>
                    </a:lnR>
                    <a:lnT>
                      <a:noFill/>
                    </a:lnT>
                    <a:lnB>
                      <a:noFill/>
                    </a:lnB>
                  </a:tcPr>
                </a:tc>
                <a:tc>
                  <a:txBody>
                    <a:bodyPr/>
                    <a:lstStyle/>
                    <a:p>
                      <a:r>
                        <a:rPr lang="en-US" sz="1800" dirty="0"/>
                        <a:t>Tellurium 128.0</a:t>
                      </a:r>
                      <a:endParaRPr lang="en-US" sz="1800" dirty="0"/>
                    </a:p>
                  </a:txBody>
                  <a:tcPr marT="45730" marB="45730" anchor="ctr">
                    <a:lnL>
                      <a:noFill/>
                    </a:lnL>
                    <a:lnR>
                      <a:noFill/>
                    </a:lnR>
                    <a:lnT>
                      <a:noFill/>
                    </a:lnT>
                    <a:lnB>
                      <a:noFill/>
                    </a:lnB>
                  </a:tcPr>
                </a:tc>
              </a:tr>
              <a:tr h="365842">
                <a:tc>
                  <a:txBody>
                    <a:bodyPr/>
                    <a:lstStyle/>
                    <a:p>
                      <a:r>
                        <a:rPr lang="en-US" sz="1800" dirty="0"/>
                        <a:t>Carbon 12.0</a:t>
                      </a:r>
                      <a:endParaRPr lang="en-US" sz="1800" dirty="0"/>
                    </a:p>
                  </a:txBody>
                  <a:tcPr marT="45730" marB="45730" anchor="ctr">
                    <a:lnL>
                      <a:noFill/>
                    </a:lnL>
                    <a:lnR>
                      <a:noFill/>
                    </a:lnR>
                    <a:lnT>
                      <a:noFill/>
                    </a:lnT>
                    <a:lnB>
                      <a:noFill/>
                    </a:lnB>
                  </a:tcPr>
                </a:tc>
                <a:tc>
                  <a:txBody>
                    <a:bodyPr/>
                    <a:lstStyle/>
                    <a:p>
                      <a:r>
                        <a:rPr lang="en-US" sz="1800" dirty="0"/>
                        <a:t>Nitrogen 14.0</a:t>
                      </a:r>
                      <a:endParaRPr lang="en-US" sz="1800" dirty="0"/>
                    </a:p>
                  </a:txBody>
                  <a:tcPr marT="45730" marB="45730" anchor="ctr">
                    <a:lnL>
                      <a:noFill/>
                    </a:lnL>
                    <a:lnR>
                      <a:noFill/>
                    </a:lnR>
                    <a:lnT>
                      <a:noFill/>
                    </a:lnT>
                    <a:lnB>
                      <a:noFill/>
                    </a:lnB>
                  </a:tcPr>
                </a:tc>
                <a:tc>
                  <a:txBody>
                    <a:bodyPr/>
                    <a:lstStyle/>
                    <a:p>
                      <a:r>
                        <a:rPr lang="en-US" sz="1800" dirty="0"/>
                        <a:t>Oxygen 16.0</a:t>
                      </a:r>
                      <a:endParaRPr lang="en-US" sz="1800" dirty="0"/>
                    </a:p>
                  </a:txBody>
                  <a:tcPr marT="45730" marB="45730" anchor="ctr">
                    <a:lnL>
                      <a:noFill/>
                    </a:lnL>
                    <a:lnR>
                      <a:noFill/>
                    </a:lnR>
                    <a:lnT>
                      <a:noFill/>
                    </a:lnT>
                    <a:lnB>
                      <a:noFill/>
                    </a:lnB>
                  </a:tcPr>
                </a:tc>
              </a:tr>
              <a:tr h="365842">
                <a:tc>
                  <a:txBody>
                    <a:bodyPr/>
                    <a:lstStyle/>
                    <a:p>
                      <a:r>
                        <a:rPr lang="en-US" sz="1800" dirty="0"/>
                        <a:t>Ferrum 55.8</a:t>
                      </a:r>
                      <a:endParaRPr lang="en-US" sz="1800" dirty="0"/>
                    </a:p>
                  </a:txBody>
                  <a:tcPr marT="45730" marB="45730" anchor="ctr">
                    <a:lnL>
                      <a:noFill/>
                    </a:lnL>
                    <a:lnR>
                      <a:noFill/>
                    </a:lnR>
                    <a:lnT>
                      <a:noFill/>
                    </a:lnT>
                    <a:lnB>
                      <a:noFill/>
                    </a:lnB>
                  </a:tcPr>
                </a:tc>
                <a:tc>
                  <a:txBody>
                    <a:bodyPr/>
                    <a:lstStyle/>
                    <a:p>
                      <a:r>
                        <a:rPr lang="en-US" sz="1800" dirty="0"/>
                        <a:t>Cobalt 58.9</a:t>
                      </a:r>
                      <a:endParaRPr lang="en-US" sz="1800" dirty="0"/>
                    </a:p>
                  </a:txBody>
                  <a:tcPr marT="45730" marB="45730" anchor="ctr">
                    <a:lnL>
                      <a:noFill/>
                    </a:lnL>
                    <a:lnR>
                      <a:noFill/>
                    </a:lnR>
                    <a:lnT>
                      <a:noFill/>
                    </a:lnT>
                    <a:lnB>
                      <a:noFill/>
                    </a:lnB>
                  </a:tcPr>
                </a:tc>
                <a:tc>
                  <a:txBody>
                    <a:bodyPr/>
                    <a:lstStyle/>
                    <a:p>
                      <a:r>
                        <a:rPr lang="en-US" sz="1800" dirty="0"/>
                        <a:t>Nickel 58.6</a:t>
                      </a:r>
                      <a:endParaRPr lang="en-US" sz="1800" dirty="0"/>
                    </a:p>
                  </a:txBody>
                  <a:tcPr marT="45730" marB="45730" anchor="ctr">
                    <a:lnL>
                      <a:noFill/>
                    </a:lnL>
                    <a:lnR>
                      <a:noFill/>
                    </a:lnR>
                    <a:lnT>
                      <a:noFill/>
                    </a:lnT>
                    <a:lnB>
                      <a:noFill/>
                    </a:lnB>
                  </a:tcPr>
                </a:tc>
              </a:tr>
            </a:tbl>
          </a:graphicData>
        </a:graphic>
      </p:graphicFrame>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4800" y="3570287"/>
            <a:ext cx="8534400"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6781800" y="838200"/>
            <a:ext cx="2057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400" b="1"/>
              <a:t>Döbereiner's triads</a:t>
            </a:r>
            <a:endParaRPr lang="en-US" altLang="zh-CN" sz="2400" b="1"/>
          </a:p>
        </p:txBody>
      </p:sp>
      <p:sp>
        <p:nvSpPr>
          <p:cNvPr id="7" name="TextBox 6"/>
          <p:cNvSpPr txBox="1">
            <a:spLocks noChangeArrowheads="1"/>
          </p:cNvSpPr>
          <p:nvPr/>
        </p:nvSpPr>
        <p:spPr bwMode="auto">
          <a:xfrm>
            <a:off x="1676400" y="6083060"/>
            <a:ext cx="533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400" b="1" dirty="0"/>
              <a:t>Newlands </a:t>
            </a:r>
            <a:r>
              <a:rPr lang="en-US" altLang="zh-CN" sz="2400" b="1" dirty="0" err="1"/>
              <a:t>Periodiska</a:t>
            </a:r>
            <a:r>
              <a:rPr lang="en-US" altLang="zh-CN" sz="2400" b="1" dirty="0"/>
              <a:t> system 1866</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7830" y="4372610"/>
            <a:ext cx="8122920" cy="2332990"/>
          </a:xfrm>
        </p:spPr>
        <p:txBody>
          <a:bodyPr>
            <a:normAutofit lnSpcReduction="20000"/>
          </a:bodyPr>
          <a:lstStyle/>
          <a:p>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Group 16 element loses its first electron from orbital with 2 electrons since it has an electron configuration of ns</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np</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4</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while its neighboring Group 15 element loses electron from orbital with 1 electron since it has an electron configuration of ns</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np</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3</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and the extra electron-electron repulsions make it easier to lose electron from p</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4</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than from p</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3</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51528"/>
          <a:stretch>
            <a:fillRect/>
          </a:stretch>
        </p:blipFill>
        <p:spPr bwMode="auto">
          <a:xfrm>
            <a:off x="2368550" y="951230"/>
            <a:ext cx="4953000" cy="338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custDataLst>
              <p:tags r:id="rId2"/>
            </p:custDataLst>
          </p:nvPr>
        </p:nvSpPr>
        <p:spPr>
          <a:xfrm>
            <a:off x="119380" y="72390"/>
            <a:ext cx="8870950" cy="829945"/>
          </a:xfrm>
          <a:prstGeom prst="rect">
            <a:avLst/>
          </a:prstGeom>
          <a:noFill/>
        </p:spPr>
        <p:txBody>
          <a:bodyPr wrap="square" rtlCol="0" anchor="t">
            <a:spAutoFit/>
          </a:bodyPr>
          <a:p>
            <a:r>
              <a:rPr lang="zh-CN" altLang="en-US" sz="2400" b="1">
                <a:solidFill>
                  <a:schemeClr val="tx1"/>
                </a:solidFill>
              </a:rPr>
              <a:t>Discontinuities in the trend of first ionization energy across a period</a:t>
            </a:r>
            <a:r>
              <a:rPr lang="en-US" altLang="zh-CN" sz="2400" b="1">
                <a:solidFill>
                  <a:schemeClr val="tx1"/>
                </a:solidFill>
              </a:rPr>
              <a:t> </a:t>
            </a:r>
            <a:r>
              <a:rPr lang="en-US" altLang="zh-CN" sz="2400" b="1">
                <a:solidFill>
                  <a:srgbClr val="FFFF00"/>
                </a:solidFill>
              </a:rPr>
              <a:t>(HL Only)</a:t>
            </a:r>
            <a:endParaRPr lang="en-US" altLang="zh-CN" sz="2400" b="1">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327025" y="2360295"/>
            <a:ext cx="8229600" cy="4060825"/>
          </a:xfrm>
        </p:spPr>
        <p:txBody>
          <a:bodyPr>
            <a:normAutofit lnSpcReduction="10000"/>
          </a:bodyPr>
          <a:lstStyle/>
          <a:p>
            <a:pPr eaLnBrk="1" hangingPunct="1">
              <a:buFontTx/>
              <a:buNone/>
            </a:pPr>
            <a:r>
              <a:rPr lang="en-GB" altLang="zh-CN" sz="2800" dirty="0">
                <a:solidFill>
                  <a:schemeClr val="tx1"/>
                </a:solidFill>
                <a:latin typeface="Arial Black" panose="020B0A04020102020204" pitchFamily="34" charset="0"/>
              </a:rPr>
              <a:t>Group 5 → 6</a:t>
            </a:r>
            <a:endParaRPr lang="en-GB" altLang="zh-CN" sz="2800" dirty="0">
              <a:solidFill>
                <a:schemeClr val="tx1"/>
              </a:solidFill>
              <a:latin typeface="Arial Black" panose="020B0A04020102020204" pitchFamily="34" charset="0"/>
            </a:endParaRPr>
          </a:p>
          <a:p>
            <a:pPr eaLnBrk="1" hangingPunct="1">
              <a:buFontTx/>
              <a:buNone/>
            </a:pPr>
            <a:endParaRPr lang="en-GB" altLang="zh-CN" sz="1000" dirty="0">
              <a:solidFill>
                <a:schemeClr val="tx1"/>
              </a:solidFill>
              <a:latin typeface="Arial Black" panose="020B0A04020102020204" pitchFamily="34" charset="0"/>
            </a:endParaRPr>
          </a:p>
          <a:p>
            <a:r>
              <a:rPr lang="en-GB" altLang="zh-CN" sz="2800" dirty="0">
                <a:solidFill>
                  <a:schemeClr val="tx1"/>
                </a:solidFill>
                <a:latin typeface="Times New Roman" panose="02020603050405020304" pitchFamily="18" charset="0"/>
                <a:cs typeface="Times New Roman" panose="02020603050405020304" pitchFamily="18" charset="0"/>
              </a:rPr>
              <a:t>Group 6 element loses electron from orbital with 2 electrons</a:t>
            </a:r>
            <a:r>
              <a:rPr lang="en-GB" altLang="zh-CN" sz="2800" dirty="0">
                <a:solidFill>
                  <a:schemeClr val="tx1"/>
                </a:solidFill>
                <a:latin typeface="Times New Roman" panose="02020603050405020304" pitchFamily="18" charset="0"/>
                <a:cs typeface="Times New Roman" panose="02020603050405020304" pitchFamily="18" charset="0"/>
                <a:sym typeface="Segoe Print" panose="02000600000000000000" charset="0"/>
              </a:rPr>
              <a:t>.</a:t>
            </a:r>
            <a:endParaRPr lang="en-GB" altLang="zh-CN" sz="2800" dirty="0">
              <a:solidFill>
                <a:schemeClr val="tx1"/>
              </a:solidFill>
              <a:latin typeface="Times New Roman" panose="02020603050405020304" pitchFamily="18" charset="0"/>
              <a:cs typeface="Times New Roman" panose="02020603050405020304" pitchFamily="18" charset="0"/>
            </a:endParaRPr>
          </a:p>
          <a:p>
            <a:pPr eaLnBrk="1" hangingPunct="1">
              <a:buFontTx/>
              <a:buNone/>
            </a:pPr>
            <a:endParaRPr lang="en-GB" altLang="zh-CN" sz="1000" dirty="0">
              <a:solidFill>
                <a:schemeClr val="tx1"/>
              </a:solidFill>
              <a:latin typeface="Times New Roman" panose="02020603050405020304" pitchFamily="18" charset="0"/>
              <a:cs typeface="Times New Roman" panose="02020603050405020304" pitchFamily="18" charset="0"/>
            </a:endParaRPr>
          </a:p>
          <a:p>
            <a:pPr eaLnBrk="1" hangingPunct="1">
              <a:spcBef>
                <a:spcPct val="0"/>
              </a:spcBef>
            </a:pPr>
            <a:r>
              <a:rPr lang="en-GB" altLang="zh-CN" sz="2800" dirty="0">
                <a:solidFill>
                  <a:schemeClr val="tx1"/>
                </a:solidFill>
                <a:latin typeface="Times New Roman" panose="02020603050405020304" pitchFamily="18" charset="0"/>
                <a:cs typeface="Times New Roman" panose="02020603050405020304" pitchFamily="18" charset="0"/>
              </a:rPr>
              <a:t>Group 5 element loses electron from orbital with 1 electron</a:t>
            </a:r>
            <a:r>
              <a:rPr lang="en-GB" altLang="zh-CN" sz="2800" dirty="0">
                <a:solidFill>
                  <a:schemeClr val="tx1"/>
                </a:solidFill>
                <a:latin typeface="Times New Roman" panose="02020603050405020304" pitchFamily="18" charset="0"/>
                <a:cs typeface="Times New Roman" panose="02020603050405020304" pitchFamily="18" charset="0"/>
                <a:sym typeface="Segoe Print" panose="02000600000000000000" charset="0"/>
              </a:rPr>
              <a:t>.</a:t>
            </a:r>
            <a:endParaRPr lang="en-GB" altLang="zh-CN" sz="2800" dirty="0">
              <a:solidFill>
                <a:schemeClr val="tx1"/>
              </a:solidFill>
              <a:latin typeface="Times New Roman" panose="02020603050405020304" pitchFamily="18" charset="0"/>
              <a:cs typeface="Times New Roman" panose="02020603050405020304" pitchFamily="18" charset="0"/>
              <a:sym typeface="Segoe Print" panose="02000600000000000000" charset="0"/>
            </a:endParaRPr>
          </a:p>
          <a:p>
            <a:pPr eaLnBrk="1" hangingPunct="1">
              <a:buFontTx/>
              <a:buNone/>
            </a:pPr>
            <a:endParaRPr lang="en-GB" altLang="zh-CN" sz="1000" dirty="0">
              <a:solidFill>
                <a:schemeClr val="tx1"/>
              </a:solidFill>
              <a:latin typeface="Times New Roman" panose="02020603050405020304" pitchFamily="18" charset="0"/>
              <a:cs typeface="Times New Roman" panose="02020603050405020304" pitchFamily="18" charset="0"/>
            </a:endParaRPr>
          </a:p>
          <a:p>
            <a:pPr eaLnBrk="1" hangingPunct="1">
              <a:spcBef>
                <a:spcPct val="0"/>
              </a:spcBef>
            </a:pPr>
            <a:r>
              <a:rPr lang="en-GB" altLang="zh-CN" sz="2800" dirty="0">
                <a:solidFill>
                  <a:schemeClr val="tx1"/>
                </a:solidFill>
                <a:latin typeface="Times New Roman" panose="02020603050405020304" pitchFamily="18" charset="0"/>
                <a:cs typeface="Times New Roman" panose="02020603050405020304" pitchFamily="18" charset="0"/>
                <a:sym typeface="Segoe Print" panose="02000600000000000000" charset="0"/>
              </a:rPr>
              <a:t>Extra electron-electron repulsions make it easier to lose electron from p</a:t>
            </a:r>
            <a:r>
              <a:rPr lang="en-GB" altLang="zh-CN" sz="2800" baseline="30000" dirty="0">
                <a:solidFill>
                  <a:schemeClr val="tx1"/>
                </a:solidFill>
                <a:latin typeface="Times New Roman" panose="02020603050405020304" pitchFamily="18" charset="0"/>
                <a:cs typeface="Times New Roman" panose="02020603050405020304" pitchFamily="18" charset="0"/>
                <a:sym typeface="Segoe Print" panose="02000600000000000000" charset="0"/>
              </a:rPr>
              <a:t>4</a:t>
            </a:r>
            <a:r>
              <a:rPr lang="en-GB" altLang="zh-CN" sz="2800" dirty="0">
                <a:solidFill>
                  <a:schemeClr val="tx1"/>
                </a:solidFill>
                <a:latin typeface="Times New Roman" panose="02020603050405020304" pitchFamily="18" charset="0"/>
                <a:cs typeface="Times New Roman" panose="02020603050405020304" pitchFamily="18" charset="0"/>
                <a:sym typeface="Segoe Print" panose="02000600000000000000" charset="0"/>
              </a:rPr>
              <a:t> than p</a:t>
            </a:r>
            <a:r>
              <a:rPr lang="en-GB" altLang="zh-CN" sz="2800" baseline="30000" dirty="0">
                <a:solidFill>
                  <a:schemeClr val="tx1"/>
                </a:solidFill>
                <a:latin typeface="Times New Roman" panose="02020603050405020304" pitchFamily="18" charset="0"/>
                <a:cs typeface="Times New Roman" panose="02020603050405020304" pitchFamily="18" charset="0"/>
                <a:sym typeface="Segoe Print" panose="02000600000000000000" charset="0"/>
              </a:rPr>
              <a:t>3</a:t>
            </a:r>
            <a:r>
              <a:rPr lang="en-GB" altLang="zh-CN" sz="2800" dirty="0">
                <a:solidFill>
                  <a:schemeClr val="tx1"/>
                </a:solidFill>
                <a:latin typeface="Times New Roman" panose="02020603050405020304" pitchFamily="18" charset="0"/>
                <a:cs typeface="Times New Roman" panose="02020603050405020304" pitchFamily="18" charset="0"/>
                <a:sym typeface="Segoe Print" panose="02000600000000000000" charset="0"/>
              </a:rPr>
              <a:t>.</a:t>
            </a:r>
            <a:endParaRPr lang="en-US" altLang="zh-CN" sz="2800" dirty="0">
              <a:solidFill>
                <a:schemeClr val="tx1"/>
              </a:solidFill>
              <a:latin typeface="Times New Roman" panose="02020603050405020304" pitchFamily="18" charset="0"/>
              <a:cs typeface="Times New Roman" panose="02020603050405020304" pitchFamily="18" charset="0"/>
              <a:sym typeface="Segoe Print" panose="02000600000000000000" charset="0"/>
            </a:endParaRPr>
          </a:p>
        </p:txBody>
      </p:sp>
      <p:pic>
        <p:nvPicPr>
          <p:cNvPr id="3" name="图片 2"/>
          <p:cNvPicPr>
            <a:picLocks noChangeAspect="1"/>
          </p:cNvPicPr>
          <p:nvPr>
            <p:custDataLst>
              <p:tags r:id="rId1"/>
            </p:custDataLst>
          </p:nvPr>
        </p:nvPicPr>
        <p:blipFill>
          <a:blip r:embed="rId2"/>
          <a:stretch>
            <a:fillRect/>
          </a:stretch>
        </p:blipFill>
        <p:spPr>
          <a:xfrm>
            <a:off x="2984500" y="337820"/>
            <a:ext cx="4298950" cy="24574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1803399" y="342899"/>
            <a:ext cx="5794375" cy="1023145"/>
          </a:xfrm>
          <a:ln>
            <a:miter lim="800000"/>
          </a:ln>
        </p:spPr>
        <p:txBody>
          <a:bodyPr>
            <a:normAutofit/>
          </a:bodyPr>
          <a:lstStyle/>
          <a:p>
            <a:pPr eaLnBrk="1" fontAlgn="auto" hangingPunct="1">
              <a:spcAft>
                <a:spcPts val="0"/>
              </a:spcAft>
              <a:defRPr/>
            </a:pPr>
            <a:r>
              <a:rPr lang="en-GB" sz="2800" dirty="0">
                <a:latin typeface="Arial Black" panose="020B0A04020102020204" pitchFamily="34" charset="0"/>
              </a:rPr>
              <a:t>1st ionisation energy of 1-56 elements</a:t>
            </a:r>
            <a:endParaRPr lang="en-US" sz="2800" dirty="0">
              <a:latin typeface="Arial Black" panose="020B0A04020102020204" pitchFamily="34" charset="0"/>
            </a:endParaRPr>
          </a:p>
        </p:txBody>
      </p:sp>
      <p:sp>
        <p:nvSpPr>
          <p:cNvPr id="2662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
        <p:nvSpPr>
          <p:cNvPr id="26628" name="Rectangle 4"/>
          <p:cNvSpPr>
            <a:spLocks noChangeArrowheads="1"/>
          </p:cNvSpPr>
          <p:nvPr/>
        </p:nvSpPr>
        <p:spPr bwMode="auto">
          <a:xfrm>
            <a:off x="0" y="2519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pic>
        <p:nvPicPr>
          <p:cNvPr id="26629" name="Picture 6" descr="Ionisation%20(up%20to%2056)"/>
          <p:cNvPicPr>
            <a:picLocks noChangeAspect="1" noChangeArrowheads="1"/>
          </p:cNvPicPr>
          <p:nvPr/>
        </p:nvPicPr>
        <p:blipFill>
          <a:blip r:embed="rId1" cstate="email">
            <a:extLst>
              <a:ext uri="{28A0092B-C50C-407E-A947-70E740481C1C}">
                <a14:useLocalDpi xmlns:a14="http://schemas.microsoft.com/office/drawing/2010/main" val="0"/>
              </a:ext>
            </a:extLst>
          </a:blip>
          <a:srcRect/>
          <a:stretch>
            <a:fillRect/>
          </a:stretch>
        </p:blipFill>
        <p:spPr bwMode="auto">
          <a:xfrm>
            <a:off x="105255" y="1798638"/>
            <a:ext cx="8933490"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1752600"/>
            <a:ext cx="7962900" cy="4940300"/>
          </a:xfrm>
        </p:spPr>
        <p:txBody>
          <a:bodyPr>
            <a:normAutofit/>
          </a:bodyPr>
          <a:lstStyle/>
          <a:p>
            <a:r>
              <a:rPr lang="en-US" altLang="zh-CN" sz="2400" dirty="0">
                <a:solidFill>
                  <a:schemeClr val="tx1"/>
                </a:solidFill>
                <a:latin typeface="Times New Roman" panose="02020603050405020304" pitchFamily="18" charset="0"/>
                <a:cs typeface="Times New Roman" panose="02020603050405020304" pitchFamily="18" charset="0"/>
              </a:rPr>
              <a:t>The ability of metals to conduct electricity is due to the availability of their valence electrons to move away from the atomic nucleus. </a:t>
            </a:r>
            <a:endParaRPr lang="en-US" altLang="zh-CN" sz="2400" dirty="0">
              <a:solidFill>
                <a:schemeClr val="tx1"/>
              </a:solidFill>
              <a:latin typeface="Times New Roman" panose="02020603050405020304" pitchFamily="18" charset="0"/>
              <a:cs typeface="Times New Roman" panose="02020603050405020304" pitchFamily="18" charset="0"/>
            </a:endParaRPr>
          </a:p>
          <a:p>
            <a:r>
              <a:rPr lang="en-US" altLang="zh-CN" sz="2400" dirty="0">
                <a:solidFill>
                  <a:schemeClr val="tx1"/>
                </a:solidFill>
                <a:latin typeface="Times New Roman" panose="02020603050405020304" pitchFamily="18" charset="0"/>
                <a:cs typeface="Times New Roman" panose="02020603050405020304" pitchFamily="18" charset="0"/>
              </a:rPr>
              <a:t>This can be related to their low ionization energies and electronegativities. </a:t>
            </a:r>
            <a:endParaRPr lang="en-US" altLang="zh-CN" sz="2400" dirty="0">
              <a:solidFill>
                <a:schemeClr val="tx1"/>
              </a:solidFill>
              <a:latin typeface="Times New Roman" panose="02020603050405020304" pitchFamily="18" charset="0"/>
              <a:cs typeface="Times New Roman" panose="02020603050405020304" pitchFamily="18" charset="0"/>
            </a:endParaRPr>
          </a:p>
          <a:p>
            <a:r>
              <a:rPr lang="en-US" altLang="zh-CN" sz="2400" dirty="0">
                <a:solidFill>
                  <a:schemeClr val="tx1"/>
                </a:solidFill>
                <a:latin typeface="Times New Roman" panose="02020603050405020304" pitchFamily="18" charset="0"/>
                <a:cs typeface="Times New Roman" panose="02020603050405020304" pitchFamily="18" charset="0"/>
              </a:rPr>
              <a:t>There is a transition from metal to metalloid and non-metal from left to right as these properties increase. </a:t>
            </a:r>
            <a:endParaRPr lang="en-US" altLang="zh-CN" sz="2400" dirty="0">
              <a:solidFill>
                <a:schemeClr val="tx1"/>
              </a:solidFill>
              <a:latin typeface="Times New Roman" panose="02020603050405020304" pitchFamily="18" charset="0"/>
              <a:cs typeface="Times New Roman" panose="02020603050405020304" pitchFamily="18" charset="0"/>
            </a:endParaRPr>
          </a:p>
          <a:p>
            <a:r>
              <a:rPr lang="en-US" altLang="zh-CN" sz="2400" dirty="0">
                <a:solidFill>
                  <a:schemeClr val="tx1"/>
                </a:solidFill>
                <a:latin typeface="Times New Roman" panose="02020603050405020304" pitchFamily="18" charset="0"/>
                <a:cs typeface="Times New Roman" panose="02020603050405020304" pitchFamily="18" charset="0"/>
              </a:rPr>
              <a:t>The diagonal band of metalloids which divides the metals from the non-metals can also be related to the similar electronegativities of these elements.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标题 1"/>
          <p:cNvSpPr>
            <a:spLocks noGrp="1"/>
          </p:cNvSpPr>
          <p:nvPr>
            <p:ph type="title"/>
          </p:nvPr>
        </p:nvSpPr>
        <p:spPr>
          <a:xfrm>
            <a:off x="381000" y="228600"/>
            <a:ext cx="8445500" cy="1524000"/>
          </a:xfrm>
        </p:spPr>
        <p:txBody>
          <a:bodyPr>
            <a:normAutofit fontScale="90000"/>
          </a:bodyPr>
          <a:lstStyle/>
          <a:p>
            <a:r>
              <a:rPr lang="en-US" altLang="zh-CN" b="1" dirty="0"/>
              <a:t>Metals have lower ionization energies and electronegativities than non-metals</a:t>
            </a:r>
            <a:endParaRPr lang="en-US" altLang="zh-C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1752600"/>
            <a:ext cx="7962900" cy="4940300"/>
          </a:xfrm>
        </p:spPr>
        <p:txBody>
          <a:bodyPr>
            <a:normAutofit/>
          </a:bodyPr>
          <a:lstStyle/>
          <a:p>
            <a:r>
              <a:rPr lang="en-US" altLang="zh-CN" sz="2400" b="1" dirty="0">
                <a:solidFill>
                  <a:srgbClr val="FFFF00"/>
                </a:solidFill>
              </a:rPr>
              <a:t>The 1st electron affinity of an element is the energy </a:t>
            </a:r>
            <a:r>
              <a:rPr lang="en-US" altLang="zh-CN" sz="2400" b="1" dirty="0">
                <a:solidFill>
                  <a:schemeClr val="bg1"/>
                </a:solidFill>
              </a:rPr>
              <a:t>change </a:t>
            </a:r>
            <a:r>
              <a:rPr lang="en-US" altLang="zh-CN" sz="2400" dirty="0">
                <a:solidFill>
                  <a:schemeClr val="tx1"/>
                </a:solidFill>
              </a:rPr>
              <a:t>(means it could be either exothermic or endothermic)</a:t>
            </a:r>
            <a:r>
              <a:rPr lang="en-US" altLang="zh-CN" sz="2400" b="1" dirty="0">
                <a:solidFill>
                  <a:srgbClr val="FFFF00"/>
                </a:solidFill>
              </a:rPr>
              <a:t> when one mole of electrons is added to one mole of gaseous atoms to form one mole of gaseous ions</a:t>
            </a:r>
            <a:r>
              <a:rPr lang="en-US" altLang="zh-CN" sz="2400" dirty="0">
                <a:solidFill>
                  <a:schemeClr val="tx1"/>
                </a:solidFill>
              </a:rPr>
              <a:t>:</a:t>
            </a:r>
            <a:endParaRPr lang="en-US" altLang="zh-CN" sz="2400" dirty="0">
              <a:solidFill>
                <a:schemeClr val="tx1"/>
              </a:solidFill>
            </a:endParaRPr>
          </a:p>
          <a:p>
            <a:r>
              <a:rPr lang="en-US" altLang="zh-CN" sz="2400" b="1" dirty="0">
                <a:solidFill>
                  <a:srgbClr val="FFFF00"/>
                </a:solidFill>
              </a:rPr>
              <a:t>X (g) + e</a:t>
            </a:r>
            <a:r>
              <a:rPr lang="en-US" altLang="zh-CN" sz="2400" b="1" baseline="30000" dirty="0">
                <a:solidFill>
                  <a:srgbClr val="FFFF00"/>
                </a:solidFill>
              </a:rPr>
              <a:t>–</a:t>
            </a:r>
            <a:r>
              <a:rPr lang="en-US" altLang="zh-CN" sz="2400" b="1" dirty="0">
                <a:solidFill>
                  <a:srgbClr val="FFFF00"/>
                </a:solidFill>
              </a:rPr>
              <a:t> </a:t>
            </a:r>
            <a:r>
              <a:rPr lang="zh-CN" altLang="en-US" sz="2400" b="1" dirty="0">
                <a:solidFill>
                  <a:srgbClr val="FFFF00"/>
                </a:solidFill>
              </a:rPr>
              <a:t>→</a:t>
            </a:r>
            <a:r>
              <a:rPr lang="en-US" altLang="zh-CN" sz="2400" b="1" dirty="0">
                <a:solidFill>
                  <a:srgbClr val="FFFF00"/>
                </a:solidFill>
              </a:rPr>
              <a:t>  X</a:t>
            </a:r>
            <a:r>
              <a:rPr lang="en-US" altLang="zh-CN" sz="2400" b="1" baseline="30000" dirty="0">
                <a:solidFill>
                  <a:srgbClr val="FFFF00"/>
                </a:solidFill>
              </a:rPr>
              <a:t>–</a:t>
            </a:r>
            <a:r>
              <a:rPr lang="en-US" altLang="zh-CN" sz="2400" b="1" dirty="0">
                <a:solidFill>
                  <a:srgbClr val="FFFF00"/>
                </a:solidFill>
              </a:rPr>
              <a:t> (g)</a:t>
            </a:r>
            <a:endParaRPr lang="en-US" altLang="zh-CN" sz="2400" b="1" dirty="0">
              <a:solidFill>
                <a:srgbClr val="FFFF00"/>
              </a:solidFill>
            </a:endParaRPr>
          </a:p>
          <a:p>
            <a:r>
              <a:rPr lang="en-US" altLang="zh-CN" sz="2400" dirty="0">
                <a:solidFill>
                  <a:schemeClr val="tx1"/>
                </a:solidFill>
                <a:ea typeface="宋体" panose="02010600030101010101" pitchFamily="2" charset="-122"/>
              </a:rPr>
              <a:t>So for whatever rank of electron affinity, the equation representing it would be:</a:t>
            </a:r>
            <a:endParaRPr lang="en-US" altLang="zh-CN" sz="2400" dirty="0">
              <a:solidFill>
                <a:schemeClr val="tx1"/>
              </a:solidFill>
              <a:ea typeface="宋体" panose="02010600030101010101" pitchFamily="2" charset="-122"/>
            </a:endParaRPr>
          </a:p>
          <a:p>
            <a:r>
              <a:rPr lang="en-US" altLang="zh-CN" sz="2400" b="1" dirty="0">
                <a:solidFill>
                  <a:srgbClr val="FFFF00"/>
                </a:solidFill>
                <a:ea typeface="宋体" panose="02010600030101010101" pitchFamily="2" charset="-122"/>
              </a:rPr>
              <a:t>n</a:t>
            </a:r>
            <a:r>
              <a:rPr lang="en-US" altLang="zh-CN" sz="2400" b="1" baseline="30000" dirty="0">
                <a:solidFill>
                  <a:srgbClr val="FFFF00"/>
                </a:solidFill>
                <a:ea typeface="宋体" panose="02010600030101010101" pitchFamily="2" charset="-122"/>
              </a:rPr>
              <a:t>th</a:t>
            </a:r>
            <a:r>
              <a:rPr lang="en-US" altLang="zh-CN" sz="2400" b="1" dirty="0">
                <a:solidFill>
                  <a:srgbClr val="FFFF00"/>
                </a:solidFill>
                <a:ea typeface="宋体" panose="02010600030101010101" pitchFamily="2" charset="-122"/>
              </a:rPr>
              <a:t> electron affinity: X</a:t>
            </a:r>
            <a:r>
              <a:rPr lang="en-US" altLang="zh-CN" sz="2400" b="1" baseline="30000" dirty="0">
                <a:solidFill>
                  <a:srgbClr val="FFFF00"/>
                </a:solidFill>
                <a:ea typeface="宋体" panose="02010600030101010101" pitchFamily="2" charset="-122"/>
              </a:rPr>
              <a:t>(n-1)-</a:t>
            </a:r>
            <a:r>
              <a:rPr lang="en-US" altLang="zh-CN" sz="2400" b="1" dirty="0">
                <a:solidFill>
                  <a:srgbClr val="FFFF00"/>
                </a:solidFill>
                <a:ea typeface="宋体" panose="02010600030101010101" pitchFamily="2" charset="-122"/>
              </a:rPr>
              <a:t> (g) + e</a:t>
            </a:r>
            <a:r>
              <a:rPr lang="en-US" altLang="zh-CN" sz="2400" b="1" baseline="30000" dirty="0">
                <a:solidFill>
                  <a:srgbClr val="FFFF00"/>
                </a:solidFill>
                <a:ea typeface="宋体" panose="02010600030101010101" pitchFamily="2" charset="-122"/>
              </a:rPr>
              <a:t>-</a:t>
            </a:r>
            <a:r>
              <a:rPr lang="en-US" altLang="zh-CN" sz="2400" b="1" dirty="0">
                <a:solidFill>
                  <a:srgbClr val="FFFF00"/>
                </a:solidFill>
                <a:ea typeface="宋体" panose="02010600030101010101" pitchFamily="2" charset="-122"/>
              </a:rPr>
              <a:t> </a:t>
            </a:r>
            <a:r>
              <a:rPr lang="zh-CN" altLang="en-US" sz="2400" b="1" dirty="0">
                <a:solidFill>
                  <a:srgbClr val="FFFF00"/>
                </a:solidFill>
                <a:ea typeface="宋体" panose="02010600030101010101" pitchFamily="2" charset="-122"/>
              </a:rPr>
              <a:t>→ </a:t>
            </a:r>
            <a:r>
              <a:rPr lang="en-US" altLang="zh-CN" sz="2400" b="1" dirty="0">
                <a:solidFill>
                  <a:srgbClr val="FFFF00"/>
                </a:solidFill>
                <a:ea typeface="宋体" panose="02010600030101010101" pitchFamily="2" charset="-122"/>
              </a:rPr>
              <a:t>X</a:t>
            </a:r>
            <a:r>
              <a:rPr lang="en-US" altLang="zh-CN" sz="2400" b="1" baseline="30000" dirty="0">
                <a:solidFill>
                  <a:srgbClr val="FFFF00"/>
                </a:solidFill>
                <a:ea typeface="宋体" panose="02010600030101010101" pitchFamily="2" charset="-122"/>
              </a:rPr>
              <a:t>n-</a:t>
            </a:r>
            <a:r>
              <a:rPr lang="en-US" altLang="zh-CN" sz="2400" b="1" dirty="0">
                <a:solidFill>
                  <a:srgbClr val="FFFF00"/>
                </a:solidFill>
                <a:ea typeface="宋体" panose="02010600030101010101" pitchFamily="2" charset="-122"/>
              </a:rPr>
              <a:t> (g)</a:t>
            </a:r>
            <a:endParaRPr lang="en-US" altLang="zh-CN" sz="2400" b="1" baseline="30000" dirty="0">
              <a:solidFill>
                <a:srgbClr val="FFFF00"/>
              </a:solidFill>
              <a:ea typeface="宋体" panose="02010600030101010101" pitchFamily="2" charset="-122"/>
            </a:endParaRPr>
          </a:p>
          <a:p>
            <a:endParaRPr lang="zh-CN" altLang="en-US" dirty="0">
              <a:solidFill>
                <a:schemeClr val="tx1"/>
              </a:solidFill>
            </a:endParaRPr>
          </a:p>
        </p:txBody>
      </p:sp>
      <p:sp>
        <p:nvSpPr>
          <p:cNvPr id="5" name="标题 1"/>
          <p:cNvSpPr>
            <a:spLocks noGrp="1"/>
          </p:cNvSpPr>
          <p:nvPr>
            <p:ph type="title"/>
          </p:nvPr>
        </p:nvSpPr>
        <p:spPr>
          <a:xfrm>
            <a:off x="533400" y="228600"/>
            <a:ext cx="8140700" cy="1524000"/>
          </a:xfrm>
        </p:spPr>
        <p:txBody>
          <a:bodyPr/>
          <a:lstStyle/>
          <a:p>
            <a:pPr eaLnBrk="1" fontAlgn="auto" hangingPunct="1">
              <a:spcAft>
                <a:spcPts val="0"/>
              </a:spcAft>
              <a:defRPr/>
            </a:pPr>
            <a:r>
              <a:rPr lang="en-US" altLang="zh-CN" b="1" dirty="0">
                <a:ea typeface="宋体" panose="02010600030101010101" pitchFamily="2" charset="-122"/>
              </a:rPr>
              <a:t>1</a:t>
            </a:r>
            <a:r>
              <a:rPr lang="en-US" altLang="zh-CN" b="1" baseline="30000" dirty="0">
                <a:ea typeface="宋体" panose="02010600030101010101" pitchFamily="2" charset="-122"/>
              </a:rPr>
              <a:t>st</a:t>
            </a:r>
            <a:r>
              <a:rPr lang="en-US" altLang="zh-CN" b="1" dirty="0">
                <a:ea typeface="宋体" panose="02010600030101010101" pitchFamily="2" charset="-122"/>
              </a:rPr>
              <a:t> electron affinity</a:t>
            </a:r>
            <a:endParaRPr lang="zh-CN" altLang="en-US" b="1"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4199389"/>
            <a:ext cx="7861300" cy="2514600"/>
          </a:xfrm>
        </p:spPr>
        <p:txBody>
          <a:bodyPr>
            <a:normAutofit lnSpcReduction="20000"/>
          </a:bodyPr>
          <a:lstStyle/>
          <a:p>
            <a:r>
              <a:rPr lang="en-US" altLang="zh-CN" sz="2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Going down the group, the 1</a:t>
            </a:r>
            <a:r>
              <a:rPr lang="en-US" altLang="zh-CN" sz="2400" baseline="30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
            </a:r>
            <a:r>
              <a:rPr lang="en-US" altLang="zh-CN" sz="2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electron affinity increases (becomes less negative), since they have the same number of effective nuclear charge (ENC), and the atomic radius increases, so the attraction between the nucleus and the additional electron is getting weaker, so less energy would be released during the process of gaining electron.</a:t>
            </a:r>
            <a:endParaRPr lang="en-US" altLang="zh-CN" sz="2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altLang="zh-CN" sz="2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the trend does </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a:t>
            </a:r>
            <a:r>
              <a:rPr lang="en-US" altLang="zh-CN" sz="2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always work. </a:t>
            </a:r>
            <a:endParaRPr lang="en-US" altLang="zh-CN" sz="2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811530" y="33020"/>
            <a:ext cx="706120" cy="4199890"/>
          </a:xfrm>
          <a:prstGeom prst="rect">
            <a:avLst/>
          </a:prstGeom>
        </p:spPr>
      </p:pic>
      <p:sp>
        <p:nvSpPr>
          <p:cNvPr id="5" name="下箭头 4"/>
          <p:cNvSpPr/>
          <p:nvPr/>
        </p:nvSpPr>
        <p:spPr>
          <a:xfrm>
            <a:off x="1710055" y="283210"/>
            <a:ext cx="181610" cy="38195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7056755" y="177800"/>
            <a:ext cx="871855" cy="3896360"/>
          </a:xfrm>
          <a:prstGeom prst="rect">
            <a:avLst/>
          </a:prstGeom>
        </p:spPr>
      </p:pic>
      <p:sp>
        <p:nvSpPr>
          <p:cNvPr id="7" name="下箭头 6"/>
          <p:cNvSpPr/>
          <p:nvPr>
            <p:custDataLst>
              <p:tags r:id="rId3"/>
            </p:custDataLst>
          </p:nvPr>
        </p:nvSpPr>
        <p:spPr>
          <a:xfrm>
            <a:off x="8077200" y="222885"/>
            <a:ext cx="181610" cy="38195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4"/>
          <a:stretch>
            <a:fillRect/>
          </a:stretch>
        </p:blipFill>
        <p:spPr>
          <a:xfrm>
            <a:off x="2355850" y="735330"/>
            <a:ext cx="643890" cy="3367405"/>
          </a:xfrm>
          <a:prstGeom prst="rect">
            <a:avLst/>
          </a:prstGeom>
        </p:spPr>
      </p:pic>
      <p:pic>
        <p:nvPicPr>
          <p:cNvPr id="9" name="图片 8"/>
          <p:cNvPicPr>
            <a:picLocks noChangeAspect="1"/>
          </p:cNvPicPr>
          <p:nvPr/>
        </p:nvPicPr>
        <p:blipFill>
          <a:blip r:embed="rId5"/>
          <a:stretch>
            <a:fillRect/>
          </a:stretch>
        </p:blipFill>
        <p:spPr>
          <a:xfrm>
            <a:off x="5749925" y="536575"/>
            <a:ext cx="781050" cy="3505835"/>
          </a:xfrm>
          <a:prstGeom prst="rect">
            <a:avLst/>
          </a:prstGeom>
        </p:spPr>
      </p:pic>
      <p:pic>
        <p:nvPicPr>
          <p:cNvPr id="10" name="图片 9"/>
          <p:cNvPicPr>
            <a:picLocks noChangeAspect="1"/>
          </p:cNvPicPr>
          <p:nvPr/>
        </p:nvPicPr>
        <p:blipFill>
          <a:blip r:embed="rId6"/>
          <a:stretch>
            <a:fillRect/>
          </a:stretch>
        </p:blipFill>
        <p:spPr>
          <a:xfrm>
            <a:off x="3046095" y="222885"/>
            <a:ext cx="2604135" cy="1028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4025900"/>
            <a:ext cx="8039100" cy="2680469"/>
          </a:xfrm>
        </p:spPr>
        <p:txBody>
          <a:bodyPr>
            <a:normAutofit/>
          </a:bodyPr>
          <a:lstStyle/>
          <a:p>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Going across the period, the 1</a:t>
            </a:r>
            <a:r>
              <a:rPr lang="en-US" altLang="zh-CN" sz="2400" b="1" baseline="30000"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
            </a:r>
            <a:r>
              <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electron affinity generally decreases (becomes more negative), since they have the increasing effective nuclear charge (ENC), and the atomic radius decreases, so the attraction between the nucleus and the additional electron is getting stronger, so more energy would be released during the process of gaining electron.</a:t>
            </a:r>
            <a:endParaRPr lang="en-US" altLang="zh-CN" sz="24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320554" y="304800"/>
            <a:ext cx="6693391" cy="37599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4102869"/>
            <a:ext cx="7861300" cy="2514600"/>
          </a:xfrm>
        </p:spPr>
        <p:txBody>
          <a:bodyPr>
            <a:normAutofit fontScale="92500" lnSpcReduction="10000"/>
          </a:bodyPr>
          <a:lstStyle/>
          <a:p>
            <a:pPr lvl="0">
              <a:buClr>
                <a:prstClr val="white"/>
              </a:buClr>
            </a:pPr>
            <a:r>
              <a:rPr lang="en-US" altLang="zh-CN" sz="2400" dirty="0">
                <a:solidFill>
                  <a:prstClr val="white"/>
                </a:solidFill>
              </a:rPr>
              <a:t>The electron affinities reach a maximum for Group 2 and Group 5 elements. </a:t>
            </a:r>
            <a:endParaRPr lang="en-US" altLang="zh-CN" sz="2400" dirty="0">
              <a:solidFill>
                <a:prstClr val="white"/>
              </a:solidFill>
            </a:endParaRPr>
          </a:p>
          <a:p>
            <a:pPr lvl="0">
              <a:buClr>
                <a:prstClr val="white"/>
              </a:buClr>
            </a:pPr>
            <a:r>
              <a:rPr lang="en-US" altLang="zh-CN" sz="2400" b="1" dirty="0">
                <a:solidFill>
                  <a:srgbClr val="FFFF00"/>
                </a:solidFill>
                <a:effectLst>
                  <a:outerShdw blurRad="38100" dist="38100" dir="2700000" algn="tl">
                    <a:srgbClr val="000000">
                      <a:alpha val="43137"/>
                    </a:srgbClr>
                  </a:outerShdw>
                </a:effectLst>
              </a:rPr>
              <a:t>Group 2 elements have an electron configuration ns</a:t>
            </a:r>
            <a:r>
              <a:rPr lang="en-US" altLang="zh-CN" sz="2400" b="1" baseline="30000" dirty="0">
                <a:solidFill>
                  <a:srgbClr val="FFFF00"/>
                </a:solidFill>
                <a:effectLst>
                  <a:outerShdw blurRad="38100" dist="38100" dir="2700000" algn="tl">
                    <a:srgbClr val="000000">
                      <a:alpha val="43137"/>
                    </a:srgbClr>
                  </a:outerShdw>
                </a:effectLst>
              </a:rPr>
              <a:t>2</a:t>
            </a:r>
            <a:r>
              <a:rPr lang="en-US" altLang="zh-CN" sz="2400" b="1" dirty="0">
                <a:solidFill>
                  <a:srgbClr val="FFFF00"/>
                </a:solidFill>
                <a:effectLst>
                  <a:outerShdw blurRad="38100" dist="38100" dir="2700000" algn="tl">
                    <a:srgbClr val="000000">
                      <a:alpha val="43137"/>
                    </a:srgbClr>
                  </a:outerShdw>
                </a:effectLst>
              </a:rPr>
              <a:t>, so the added electron must be placed into a np orbital which is further from the nucleus and so experiences reduced electrostatic attraction due to shielding from electrons in the ns orbital.</a:t>
            </a:r>
            <a:endParaRPr lang="en-US" altLang="zh-CN" sz="2400" b="1" dirty="0">
              <a:solidFill>
                <a:srgbClr val="FFFF0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stretch>
            <a:fillRect/>
          </a:stretch>
        </p:blipFill>
        <p:spPr>
          <a:xfrm>
            <a:off x="1620520" y="1019175"/>
            <a:ext cx="5372735" cy="3018155"/>
          </a:xfrm>
          <a:prstGeom prst="rect">
            <a:avLst/>
          </a:prstGeom>
        </p:spPr>
      </p:pic>
      <p:sp>
        <p:nvSpPr>
          <p:cNvPr id="2" name="文本框 1"/>
          <p:cNvSpPr txBox="1"/>
          <p:nvPr/>
        </p:nvSpPr>
        <p:spPr>
          <a:xfrm>
            <a:off x="90805" y="123825"/>
            <a:ext cx="8525510" cy="829945"/>
          </a:xfrm>
          <a:prstGeom prst="rect">
            <a:avLst/>
          </a:prstGeom>
          <a:noFill/>
        </p:spPr>
        <p:txBody>
          <a:bodyPr wrap="square" rtlCol="0" anchor="t">
            <a:spAutoFit/>
          </a:bodyPr>
          <a:p>
            <a:r>
              <a:rPr lang="zh-CN" altLang="en-US" sz="2400" b="1">
                <a:sym typeface="+mn-ea"/>
              </a:rPr>
              <a:t>Discontinuities in the trend of first </a:t>
            </a:r>
            <a:r>
              <a:rPr lang="en-US" altLang="zh-CN" sz="2400" b="1">
                <a:sym typeface="+mn-ea"/>
              </a:rPr>
              <a:t>electron affinity</a:t>
            </a:r>
            <a:r>
              <a:rPr lang="zh-CN" altLang="en-US" sz="2400" b="1">
                <a:sym typeface="+mn-ea"/>
              </a:rPr>
              <a:t> across a period</a:t>
            </a:r>
            <a:r>
              <a:rPr lang="en-US" altLang="zh-CN" sz="2400" b="1">
                <a:sym typeface="+mn-ea"/>
              </a:rPr>
              <a:t> </a:t>
            </a:r>
            <a:r>
              <a:rPr lang="en-US" altLang="zh-CN" sz="2400" b="1">
                <a:solidFill>
                  <a:srgbClr val="FFFF00"/>
                </a:solidFill>
                <a:sym typeface="+mn-ea"/>
              </a:rPr>
              <a:t>(HL Only)</a:t>
            </a:r>
            <a:endParaRPr lang="en-US" altLang="zh-CN" sz="2400" b="1">
              <a:solidFill>
                <a:srgbClr val="FFFF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4102869"/>
            <a:ext cx="7861300" cy="2514600"/>
          </a:xfrm>
        </p:spPr>
        <p:txBody>
          <a:bodyPr>
            <a:normAutofit/>
          </a:bodyPr>
          <a:lstStyle/>
          <a:p>
            <a:r>
              <a:rPr lang="en-US" altLang="zh-CN" sz="2400" b="1" dirty="0">
                <a:solidFill>
                  <a:srgbClr val="FFFF00"/>
                </a:solidFill>
                <a:effectLst>
                  <a:outerShdw blurRad="38100" dist="38100" dir="2700000" algn="tl">
                    <a:srgbClr val="000000">
                      <a:alpha val="43137"/>
                    </a:srgbClr>
                  </a:outerShdw>
                </a:effectLst>
              </a:rPr>
              <a:t>Group 15 elements have the configuration ns</a:t>
            </a:r>
            <a:r>
              <a:rPr lang="en-US" altLang="zh-CN" sz="2400" b="1" baseline="30000" dirty="0">
                <a:solidFill>
                  <a:srgbClr val="FFFF00"/>
                </a:solidFill>
                <a:effectLst>
                  <a:outerShdw blurRad="38100" dist="38100" dir="2700000" algn="tl">
                    <a:srgbClr val="000000">
                      <a:alpha val="43137"/>
                    </a:srgbClr>
                  </a:outerShdw>
                </a:effectLst>
              </a:rPr>
              <a:t>2</a:t>
            </a:r>
            <a:r>
              <a:rPr lang="en-US" altLang="zh-CN" sz="2400" b="1" dirty="0">
                <a:solidFill>
                  <a:srgbClr val="FFFF00"/>
                </a:solidFill>
                <a:effectLst>
                  <a:outerShdw blurRad="38100" dist="38100" dir="2700000" algn="tl">
                    <a:srgbClr val="000000">
                      <a:alpha val="43137"/>
                    </a:srgbClr>
                  </a:outerShdw>
                </a:effectLst>
              </a:rPr>
              <a:t>np</a:t>
            </a:r>
            <a:r>
              <a:rPr lang="en-US" altLang="zh-CN" sz="2400" b="1" baseline="-25000" dirty="0">
                <a:solidFill>
                  <a:srgbClr val="FFFF00"/>
                </a:solidFill>
                <a:effectLst>
                  <a:outerShdw blurRad="38100" dist="38100" dir="2700000" algn="tl">
                    <a:srgbClr val="000000">
                      <a:alpha val="43137"/>
                    </a:srgbClr>
                  </a:outerShdw>
                </a:effectLst>
              </a:rPr>
              <a:t>x</a:t>
            </a:r>
            <a:r>
              <a:rPr lang="en-US" altLang="zh-CN" sz="2400" b="1" baseline="30000" dirty="0">
                <a:solidFill>
                  <a:srgbClr val="FFFF00"/>
                </a:solidFill>
                <a:effectLst>
                  <a:outerShdw blurRad="38100" dist="38100" dir="2700000" algn="tl">
                    <a:srgbClr val="000000">
                      <a:alpha val="43137"/>
                    </a:srgbClr>
                  </a:outerShdw>
                </a:effectLst>
              </a:rPr>
              <a:t>1</a:t>
            </a:r>
            <a:r>
              <a:rPr lang="en-US" altLang="zh-CN" sz="2400" b="1" dirty="0">
                <a:solidFill>
                  <a:srgbClr val="FFFF00"/>
                </a:solidFill>
                <a:effectLst>
                  <a:outerShdw blurRad="38100" dist="38100" dir="2700000" algn="tl">
                    <a:srgbClr val="000000">
                      <a:alpha val="43137"/>
                    </a:srgbClr>
                  </a:outerShdw>
                </a:effectLst>
              </a:rPr>
              <a:t>p</a:t>
            </a:r>
            <a:r>
              <a:rPr lang="en-US" altLang="zh-CN" sz="2400" b="1" baseline="-25000" dirty="0">
                <a:solidFill>
                  <a:srgbClr val="FFFF00"/>
                </a:solidFill>
                <a:effectLst>
                  <a:outerShdw blurRad="38100" dist="38100" dir="2700000" algn="tl">
                    <a:srgbClr val="000000">
                      <a:alpha val="43137"/>
                    </a:srgbClr>
                  </a:outerShdw>
                </a:effectLst>
              </a:rPr>
              <a:t>y</a:t>
            </a:r>
            <a:r>
              <a:rPr lang="en-US" altLang="zh-CN" sz="2400" b="1" baseline="30000" dirty="0">
                <a:solidFill>
                  <a:srgbClr val="FFFF00"/>
                </a:solidFill>
                <a:effectLst>
                  <a:outerShdw blurRad="38100" dist="38100" dir="2700000" algn="tl">
                    <a:srgbClr val="000000">
                      <a:alpha val="43137"/>
                    </a:srgbClr>
                  </a:outerShdw>
                </a:effectLst>
              </a:rPr>
              <a:t>1</a:t>
            </a:r>
            <a:r>
              <a:rPr lang="en-US" altLang="zh-CN" sz="2400" b="1" dirty="0">
                <a:solidFill>
                  <a:srgbClr val="FFFF00"/>
                </a:solidFill>
                <a:effectLst>
                  <a:outerShdw blurRad="38100" dist="38100" dir="2700000" algn="tl">
                    <a:srgbClr val="000000">
                      <a:alpha val="43137"/>
                    </a:srgbClr>
                  </a:outerShdw>
                </a:effectLst>
              </a:rPr>
              <a:t>p</a:t>
            </a:r>
            <a:r>
              <a:rPr lang="en-US" altLang="zh-CN" sz="2400" b="1" baseline="-25000" dirty="0">
                <a:solidFill>
                  <a:srgbClr val="FFFF00"/>
                </a:solidFill>
                <a:effectLst>
                  <a:outerShdw blurRad="38100" dist="38100" dir="2700000" algn="tl">
                    <a:srgbClr val="000000">
                      <a:alpha val="43137"/>
                    </a:srgbClr>
                  </a:outerShdw>
                </a:effectLst>
              </a:rPr>
              <a:t>z</a:t>
            </a:r>
            <a:r>
              <a:rPr lang="en-US" altLang="zh-CN" sz="2400" b="1" baseline="30000" dirty="0">
                <a:solidFill>
                  <a:srgbClr val="FFFF00"/>
                </a:solidFill>
                <a:effectLst>
                  <a:outerShdw blurRad="38100" dist="38100" dir="2700000" algn="tl">
                    <a:srgbClr val="000000">
                      <a:alpha val="43137"/>
                    </a:srgbClr>
                  </a:outerShdw>
                </a:effectLst>
              </a:rPr>
              <a:t>1</a:t>
            </a:r>
            <a:r>
              <a:rPr lang="en-US" altLang="zh-CN" sz="2400" b="1" dirty="0">
                <a:solidFill>
                  <a:srgbClr val="FFFF00"/>
                </a:solidFill>
                <a:effectLst>
                  <a:outerShdw blurRad="38100" dist="38100" dir="2700000" algn="tl">
                    <a:srgbClr val="000000">
                      <a:alpha val="43137"/>
                    </a:srgbClr>
                  </a:outerShdw>
                </a:effectLst>
              </a:rPr>
              <a:t> so the added electron must occupy a p orbital that is already singly occupied: the attraction between the electron and atom is less than expected as there is increased inter-electron repulsion.</a:t>
            </a:r>
            <a:endParaRPr lang="zh-CN" altLang="en-US" sz="2400" b="1" dirty="0">
              <a:solidFill>
                <a:srgbClr val="FFFF0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stretch>
            <a:fillRect/>
          </a:stretch>
        </p:blipFill>
        <p:spPr>
          <a:xfrm>
            <a:off x="1478915" y="1069975"/>
            <a:ext cx="5417820" cy="3042920"/>
          </a:xfrm>
          <a:prstGeom prst="rect">
            <a:avLst/>
          </a:prstGeom>
        </p:spPr>
      </p:pic>
      <p:sp>
        <p:nvSpPr>
          <p:cNvPr id="2" name="文本框 1"/>
          <p:cNvSpPr txBox="1"/>
          <p:nvPr>
            <p:custDataLst>
              <p:tags r:id="rId2"/>
            </p:custDataLst>
          </p:nvPr>
        </p:nvSpPr>
        <p:spPr>
          <a:xfrm>
            <a:off x="90805" y="123825"/>
            <a:ext cx="8525510" cy="829945"/>
          </a:xfrm>
          <a:prstGeom prst="rect">
            <a:avLst/>
          </a:prstGeom>
          <a:noFill/>
        </p:spPr>
        <p:txBody>
          <a:bodyPr wrap="square" rtlCol="0" anchor="t">
            <a:spAutoFit/>
          </a:bodyPr>
          <a:p>
            <a:r>
              <a:rPr lang="zh-CN" altLang="en-US" sz="2400" b="1">
                <a:sym typeface="+mn-ea"/>
              </a:rPr>
              <a:t>Discontinuities in the trend of first </a:t>
            </a:r>
            <a:r>
              <a:rPr lang="en-US" altLang="zh-CN" sz="2400" b="1">
                <a:sym typeface="+mn-ea"/>
              </a:rPr>
              <a:t>electron affinity</a:t>
            </a:r>
            <a:r>
              <a:rPr lang="zh-CN" altLang="en-US" sz="2400" b="1">
                <a:sym typeface="+mn-ea"/>
              </a:rPr>
              <a:t> across a period</a:t>
            </a:r>
            <a:r>
              <a:rPr lang="en-US" altLang="zh-CN" sz="2400" b="1">
                <a:sym typeface="+mn-ea"/>
              </a:rPr>
              <a:t> </a:t>
            </a:r>
            <a:r>
              <a:rPr lang="en-US" altLang="zh-CN" sz="2400" b="1">
                <a:solidFill>
                  <a:srgbClr val="FFFF00"/>
                </a:solidFill>
                <a:sym typeface="+mn-ea"/>
              </a:rPr>
              <a:t>(HL Only)</a:t>
            </a:r>
            <a:endParaRPr lang="en-US" altLang="zh-CN" sz="2400" b="1">
              <a:solidFill>
                <a:srgbClr val="FFFF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idx="1"/>
          </p:nvPr>
        </p:nvPicPr>
        <p:blipFill>
          <a:blip r:embed="rId1"/>
          <a:stretch>
            <a:fillRect/>
          </a:stretch>
        </p:blipFill>
        <p:spPr>
          <a:xfrm>
            <a:off x="122555" y="533400"/>
            <a:ext cx="8812530" cy="50888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5800" y="381000"/>
            <a:ext cx="6554788" cy="1524000"/>
          </a:xfrm>
        </p:spPr>
        <p:txBody>
          <a:bodyPr/>
          <a:lstStyle/>
          <a:p>
            <a:pPr eaLnBrk="1" fontAlgn="auto" hangingPunct="1">
              <a:spcAft>
                <a:spcPts val="0"/>
              </a:spcAft>
              <a:defRPr/>
            </a:pPr>
            <a:r>
              <a:rPr lang="en-US" altLang="zh-CN" sz="3600" b="1" dirty="0"/>
              <a:t>Dmitri MENDELEEV and his Periodic Table</a:t>
            </a:r>
            <a:endParaRPr lang="zh-CN" altLang="en-US" sz="3600" b="1" dirty="0"/>
          </a:p>
        </p:txBody>
      </p:sp>
      <p:sp>
        <p:nvSpPr>
          <p:cNvPr id="2" name="内容占位符 1"/>
          <p:cNvSpPr>
            <a:spLocks noGrp="1"/>
          </p:cNvSpPr>
          <p:nvPr>
            <p:ph idx="1"/>
          </p:nvPr>
        </p:nvSpPr>
        <p:spPr>
          <a:xfrm>
            <a:off x="533400" y="2133600"/>
            <a:ext cx="8382000" cy="3767138"/>
          </a:xfrm>
        </p:spPr>
        <p:txBody>
          <a:bodyPr/>
          <a:lstStyle/>
          <a:p>
            <a:pPr eaLnBrk="1" hangingPunct="1"/>
            <a:r>
              <a:rPr lang="en-US" altLang="zh-CN" dirty="0">
                <a:solidFill>
                  <a:schemeClr val="tx1"/>
                </a:solidFill>
              </a:rPr>
              <a:t>Took all the ideas and produced his famous </a:t>
            </a:r>
            <a:r>
              <a:rPr lang="en-US" altLang="zh-CN" b="1" dirty="0">
                <a:solidFill>
                  <a:schemeClr val="tx1"/>
                </a:solidFill>
              </a:rPr>
              <a:t>Periodic Classification of the Elements.</a:t>
            </a:r>
            <a:endParaRPr lang="en-US" altLang="zh-CN" b="1" dirty="0">
              <a:solidFill>
                <a:schemeClr val="tx1"/>
              </a:solidFill>
            </a:endParaRPr>
          </a:p>
          <a:p>
            <a:pPr eaLnBrk="1" hangingPunct="1"/>
            <a:endParaRPr lang="en-US" altLang="zh-CN" dirty="0">
              <a:solidFill>
                <a:schemeClr val="tx1"/>
              </a:solidFill>
            </a:endParaRPr>
          </a:p>
          <a:p>
            <a:pPr eaLnBrk="1" hangingPunct="1"/>
            <a:r>
              <a:rPr lang="en-US" altLang="zh-CN" b="1" dirty="0">
                <a:solidFill>
                  <a:schemeClr val="tx1"/>
                </a:solidFill>
              </a:rPr>
              <a:t>Greatly improved people’s understanding </a:t>
            </a:r>
            <a:r>
              <a:rPr lang="en-US" altLang="zh-CN" dirty="0">
                <a:solidFill>
                  <a:schemeClr val="tx1"/>
                </a:solidFill>
              </a:rPr>
              <a:t>of the chemical elements.</a:t>
            </a:r>
            <a:endParaRPr lang="en-US" altLang="zh-CN" dirty="0">
              <a:solidFill>
                <a:schemeClr val="tx1"/>
              </a:solidFill>
            </a:endParaRPr>
          </a:p>
          <a:p>
            <a:pPr eaLnBrk="1" hangingPunct="1"/>
            <a:endParaRPr lang="en-US" altLang="zh-CN" dirty="0">
              <a:solidFill>
                <a:schemeClr val="tx1"/>
              </a:solidFill>
            </a:endParaRPr>
          </a:p>
          <a:p>
            <a:pPr eaLnBrk="1" hangingPunct="1"/>
            <a:r>
              <a:rPr lang="en-US" altLang="zh-CN" dirty="0">
                <a:solidFill>
                  <a:schemeClr val="tx1"/>
                </a:solidFill>
              </a:rPr>
              <a:t>Successfully </a:t>
            </a:r>
            <a:r>
              <a:rPr lang="en-US" altLang="zh-CN" b="1" dirty="0">
                <a:solidFill>
                  <a:schemeClr val="tx1"/>
                </a:solidFill>
              </a:rPr>
              <a:t>predicted many of the properties </a:t>
            </a:r>
            <a:r>
              <a:rPr lang="en-US" altLang="zh-CN" dirty="0">
                <a:solidFill>
                  <a:schemeClr val="tx1"/>
                </a:solidFill>
              </a:rPr>
              <a:t>of the elements that had not been discovered at that time.</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81305" y="380365"/>
            <a:ext cx="8581390" cy="602424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84810" y="408305"/>
            <a:ext cx="8282940" cy="509651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86080" y="346075"/>
            <a:ext cx="8234680" cy="1896110"/>
          </a:xfrm>
          <a:prstGeom prst="rect">
            <a:avLst/>
          </a:prstGeom>
        </p:spPr>
      </p:pic>
      <p:pic>
        <p:nvPicPr>
          <p:cNvPr id="5" name="图片 4"/>
          <p:cNvPicPr>
            <a:picLocks noChangeAspect="1"/>
          </p:cNvPicPr>
          <p:nvPr/>
        </p:nvPicPr>
        <p:blipFill>
          <a:blip r:embed="rId2"/>
          <a:stretch>
            <a:fillRect/>
          </a:stretch>
        </p:blipFill>
        <p:spPr>
          <a:xfrm>
            <a:off x="386080" y="2242185"/>
            <a:ext cx="8234680" cy="33896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60375" y="289560"/>
            <a:ext cx="8253730" cy="53689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547370" y="454025"/>
            <a:ext cx="8049260" cy="485648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5170" y="495300"/>
            <a:ext cx="6402705" cy="1182370"/>
          </a:xfrm>
        </p:spPr>
        <p:txBody>
          <a:bodyPr>
            <a:normAutofit fontScale="90000"/>
          </a:bodyPr>
          <a:lstStyle/>
          <a:p>
            <a:r>
              <a:rPr lang="en-US" altLang="zh-CN" b="1" dirty="0"/>
              <a:t>3.3 Periodicity in chemcial properties of elements</a:t>
            </a:r>
            <a:endParaRPr lang="zh-CN" altLang="en-US" b="1" dirty="0"/>
          </a:p>
        </p:txBody>
      </p:sp>
      <p:pic>
        <p:nvPicPr>
          <p:cNvPr id="4" name="图片 3"/>
          <p:cNvPicPr>
            <a:picLocks noChangeAspect="1"/>
          </p:cNvPicPr>
          <p:nvPr/>
        </p:nvPicPr>
        <p:blipFill>
          <a:blip r:embed="rId1"/>
          <a:stretch>
            <a:fillRect/>
          </a:stretch>
        </p:blipFill>
        <p:spPr>
          <a:xfrm>
            <a:off x="495300" y="1729105"/>
            <a:ext cx="8153400" cy="4318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00100" y="263525"/>
            <a:ext cx="6555105" cy="1059180"/>
          </a:xfrm>
        </p:spPr>
        <p:txBody>
          <a:bodyPr/>
          <a:p>
            <a:r>
              <a:rPr lang="en-US" altLang="zh-CN" sz="2800"/>
              <a:t>Metallic properties and non-metallic properties</a:t>
            </a:r>
            <a:endParaRPr lang="en-US" altLang="zh-CN" sz="2800"/>
          </a:p>
        </p:txBody>
      </p:sp>
      <p:sp>
        <p:nvSpPr>
          <p:cNvPr id="3" name="内容占位符 2"/>
          <p:cNvSpPr>
            <a:spLocks noGrp="1"/>
          </p:cNvSpPr>
          <p:nvPr>
            <p:ph idx="1"/>
          </p:nvPr>
        </p:nvSpPr>
        <p:spPr>
          <a:xfrm>
            <a:off x="176530" y="1322705"/>
            <a:ext cx="8839835" cy="5207635"/>
          </a:xfrm>
        </p:spPr>
        <p:txBody>
          <a:bodyPr>
            <a:noAutofit/>
          </a:bodyPr>
          <a:p>
            <a:r>
              <a:rPr lang="en-US" altLang="zh-CN" sz="2200">
                <a:solidFill>
                  <a:schemeClr val="tx1"/>
                </a:solidFill>
                <a:latin typeface="Times New Roman" panose="02020603050405020304" pitchFamily="18" charset="0"/>
                <a:cs typeface="Times New Roman" panose="02020603050405020304" pitchFamily="18" charset="0"/>
              </a:rPr>
              <a:t>Metallic character describes the set of chemical properties that are associated with the elements classified as metals in the periodic table. </a:t>
            </a:r>
            <a:r>
              <a:rPr lang="en-US" altLang="zh-CN" sz="2200" b="1">
                <a:solidFill>
                  <a:srgbClr val="FFFF00"/>
                </a:solidFill>
                <a:latin typeface="Times New Roman" panose="02020603050405020304" pitchFamily="18" charset="0"/>
                <a:cs typeface="Times New Roman" panose="02020603050405020304" pitchFamily="18" charset="0"/>
              </a:rPr>
              <a:t>Metallic character depends on the ease of an element to lose its outer valence electrons</a:t>
            </a:r>
            <a:r>
              <a:rPr lang="en-US" altLang="zh-CN" sz="2200">
                <a:solidFill>
                  <a:schemeClr val="tx1"/>
                </a:solidFill>
                <a:latin typeface="Times New Roman" panose="02020603050405020304" pitchFamily="18" charset="0"/>
                <a:cs typeface="Times New Roman" panose="02020603050405020304" pitchFamily="18" charset="0"/>
              </a:rPr>
              <a:t>.</a:t>
            </a:r>
            <a:endParaRPr lang="en-US" altLang="zh-CN" sz="2200">
              <a:solidFill>
                <a:schemeClr val="tx1"/>
              </a:solidFill>
              <a:latin typeface="Times New Roman" panose="02020603050405020304" pitchFamily="18" charset="0"/>
              <a:cs typeface="Times New Roman" panose="02020603050405020304" pitchFamily="18" charset="0"/>
            </a:endParaRPr>
          </a:p>
          <a:p>
            <a:endParaRPr lang="en-US" altLang="zh-CN" sz="2200">
              <a:solidFill>
                <a:schemeClr val="tx1"/>
              </a:solidFill>
              <a:latin typeface="Times New Roman" panose="02020603050405020304" pitchFamily="18" charset="0"/>
              <a:cs typeface="Times New Roman" panose="02020603050405020304" pitchFamily="18" charset="0"/>
              <a:sym typeface="+mn-ea"/>
            </a:endParaRPr>
          </a:p>
          <a:p>
            <a:r>
              <a:rPr lang="en-US" altLang="zh-CN" sz="2200">
                <a:solidFill>
                  <a:schemeClr val="tx1"/>
                </a:solidFill>
                <a:latin typeface="Times New Roman" panose="02020603050405020304" pitchFamily="18" charset="0"/>
                <a:cs typeface="Times New Roman" panose="02020603050405020304" pitchFamily="18" charset="0"/>
                <a:sym typeface="+mn-ea"/>
              </a:rPr>
              <a:t>Non-metallic character describes the set of chemical properties that are associated with the elements classified as nonmetals in the periodic table. </a:t>
            </a:r>
            <a:r>
              <a:rPr lang="en-US" altLang="zh-CN" sz="2200" b="1">
                <a:solidFill>
                  <a:srgbClr val="FFFF00"/>
                </a:solidFill>
                <a:latin typeface="Times New Roman" panose="02020603050405020304" pitchFamily="18" charset="0"/>
                <a:cs typeface="Times New Roman" panose="02020603050405020304" pitchFamily="18" charset="0"/>
                <a:sym typeface="+mn-ea"/>
              </a:rPr>
              <a:t>Non-metallic character depends on the ability of an element to fulfill its outer valence shell with additional electrons.</a:t>
            </a:r>
            <a:endParaRPr lang="en-US" altLang="zh-CN" sz="2200">
              <a:solidFill>
                <a:schemeClr val="tx1"/>
              </a:solidFill>
              <a:latin typeface="Times New Roman" panose="02020603050405020304" pitchFamily="18" charset="0"/>
              <a:cs typeface="Times New Roman" panose="02020603050405020304" pitchFamily="18" charset="0"/>
            </a:endParaRPr>
          </a:p>
          <a:p>
            <a:endParaRPr lang="en-US" altLang="zh-CN" sz="2200" b="1">
              <a:solidFill>
                <a:srgbClr val="FFFF00"/>
              </a:solidFill>
              <a:latin typeface="Times New Roman" panose="02020603050405020304" pitchFamily="18" charset="0"/>
              <a:cs typeface="Times New Roman" panose="02020603050405020304" pitchFamily="18" charset="0"/>
            </a:endParaRPr>
          </a:p>
          <a:p>
            <a:r>
              <a:rPr lang="en-US" altLang="zh-CN" sz="2200" b="1">
                <a:solidFill>
                  <a:srgbClr val="FFFF00"/>
                </a:solidFill>
                <a:latin typeface="Times New Roman" panose="02020603050405020304" pitchFamily="18" charset="0"/>
                <a:cs typeface="Times New Roman" panose="02020603050405020304" pitchFamily="18" charset="0"/>
              </a:rPr>
              <a:t>The lower ionization energy an element has, the more metallic it is, and the higher electronegativity an element has, the more non-metallic it is.</a:t>
            </a:r>
            <a:endParaRPr lang="en-US" altLang="zh-CN" sz="2200" b="1">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kali metals in the periodic tabl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18189" y="715647"/>
            <a:ext cx="3893654" cy="1627675"/>
          </a:xfrm>
          <a:prstGeom prst="rect">
            <a:avLst/>
          </a:prstGeom>
        </p:spPr>
      </p:pic>
      <p:sp>
        <p:nvSpPr>
          <p:cNvPr id="3" name="TextBox 2"/>
          <p:cNvSpPr txBox="1"/>
          <p:nvPr/>
        </p:nvSpPr>
        <p:spPr>
          <a:xfrm>
            <a:off x="277369" y="817558"/>
            <a:ext cx="4015843" cy="523220"/>
          </a:xfrm>
          <a:prstGeom prst="rect">
            <a:avLst/>
          </a:prstGeom>
          <a:noFill/>
        </p:spPr>
        <p:txBody>
          <a:bodyPr wrap="none" rtlCol="0">
            <a:spAutoFit/>
          </a:bodyPr>
          <a:lstStyle/>
          <a:p>
            <a:r>
              <a:rPr lang="en-US" sz="2800" b="1" dirty="0"/>
              <a:t>Group 1: Alkali metals</a:t>
            </a:r>
            <a:endParaRPr lang="en-US" sz="2800" b="1" dirty="0"/>
          </a:p>
        </p:txBody>
      </p:sp>
      <p:sp>
        <p:nvSpPr>
          <p:cNvPr id="4" name="TextBox 3"/>
          <p:cNvSpPr txBox="1"/>
          <p:nvPr/>
        </p:nvSpPr>
        <p:spPr>
          <a:xfrm>
            <a:off x="394154" y="1489126"/>
            <a:ext cx="2441694" cy="1015663"/>
          </a:xfrm>
          <a:prstGeom prst="rect">
            <a:avLst/>
          </a:prstGeom>
          <a:noFill/>
        </p:spPr>
        <p:txBody>
          <a:bodyPr wrap="none" rtlCol="0">
            <a:spAutoFit/>
          </a:bodyPr>
          <a:lstStyle/>
          <a:p>
            <a:pPr marL="285750" indent="-285750">
              <a:buFont typeface="Arial" panose="020B0604020202020204"/>
              <a:buChar char="•"/>
            </a:pPr>
            <a:r>
              <a:rPr lang="en-US" sz="2000" dirty="0"/>
              <a:t>Soft metals</a:t>
            </a:r>
            <a:endParaRPr lang="en-US" sz="2000" dirty="0"/>
          </a:p>
          <a:p>
            <a:pPr marL="285750" indent="-285750">
              <a:buFont typeface="Arial" panose="020B0604020202020204"/>
              <a:buChar char="•"/>
            </a:pPr>
            <a:r>
              <a:rPr lang="en-US" sz="2000" dirty="0"/>
              <a:t>Low melting points</a:t>
            </a:r>
            <a:endParaRPr lang="en-US" sz="2000" dirty="0"/>
          </a:p>
          <a:p>
            <a:pPr marL="285750" indent="-285750">
              <a:buFont typeface="Arial" panose="020B0604020202020204"/>
              <a:buChar char="•"/>
            </a:pPr>
            <a:r>
              <a:rPr lang="en-US" sz="2000" dirty="0"/>
              <a:t>Low density</a:t>
            </a:r>
            <a:endParaRPr lang="en-US" sz="2000" dirty="0"/>
          </a:p>
        </p:txBody>
      </p:sp>
      <p:pic>
        <p:nvPicPr>
          <p:cNvPr id="5" name="Picture 4" descr="210px-Lithium_paraff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48" y="2679700"/>
            <a:ext cx="2667000" cy="1485900"/>
          </a:xfrm>
          <a:prstGeom prst="rect">
            <a:avLst/>
          </a:prstGeom>
        </p:spPr>
      </p:pic>
      <p:pic>
        <p:nvPicPr>
          <p:cNvPr id="6" name="Picture 5" descr="210px-Nametal.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16720" y="2679700"/>
            <a:ext cx="1975893" cy="1486624"/>
          </a:xfrm>
          <a:prstGeom prst="rect">
            <a:avLst/>
          </a:prstGeom>
        </p:spPr>
      </p:pic>
      <p:pic>
        <p:nvPicPr>
          <p:cNvPr id="7" name="Picture 6" descr="210px-Potassium-2.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64520" y="2679701"/>
            <a:ext cx="1814180" cy="1485900"/>
          </a:xfrm>
          <a:prstGeom prst="rect">
            <a:avLst/>
          </a:prstGeom>
        </p:spPr>
      </p:pic>
      <p:pic>
        <p:nvPicPr>
          <p:cNvPr id="8" name="Picture 7" descr="210px-Rb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223" y="4540921"/>
            <a:ext cx="2195352" cy="1651741"/>
          </a:xfrm>
          <a:prstGeom prst="rect">
            <a:avLst/>
          </a:prstGeom>
        </p:spPr>
      </p:pic>
      <p:pic>
        <p:nvPicPr>
          <p:cNvPr id="9" name="Picture 8" descr="210px-Cesiu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9621" y="4540920"/>
            <a:ext cx="2195353" cy="1651742"/>
          </a:xfrm>
          <a:prstGeom prst="rect">
            <a:avLst/>
          </a:prstGeom>
        </p:spPr>
      </p:pic>
      <p:sp>
        <p:nvSpPr>
          <p:cNvPr id="10" name="TextBox 9"/>
          <p:cNvSpPr txBox="1"/>
          <p:nvPr/>
        </p:nvSpPr>
        <p:spPr>
          <a:xfrm>
            <a:off x="1124068" y="4306780"/>
            <a:ext cx="384691" cy="461665"/>
          </a:xfrm>
          <a:prstGeom prst="rect">
            <a:avLst/>
          </a:prstGeom>
          <a:noFill/>
        </p:spPr>
        <p:txBody>
          <a:bodyPr wrap="none" rtlCol="0">
            <a:spAutoFit/>
          </a:bodyPr>
          <a:lstStyle/>
          <a:p>
            <a:r>
              <a:rPr lang="en-US" sz="2400" dirty="0"/>
              <a:t>Li</a:t>
            </a:r>
            <a:endParaRPr lang="en-US" sz="2400" dirty="0"/>
          </a:p>
        </p:txBody>
      </p:sp>
      <p:sp>
        <p:nvSpPr>
          <p:cNvPr id="13" name="TextBox 12"/>
          <p:cNvSpPr txBox="1"/>
          <p:nvPr/>
        </p:nvSpPr>
        <p:spPr>
          <a:xfrm>
            <a:off x="4992613" y="6237356"/>
            <a:ext cx="513482" cy="461665"/>
          </a:xfrm>
          <a:prstGeom prst="rect">
            <a:avLst/>
          </a:prstGeom>
          <a:noFill/>
        </p:spPr>
        <p:txBody>
          <a:bodyPr wrap="none" rtlCol="0">
            <a:spAutoFit/>
          </a:bodyPr>
          <a:lstStyle/>
          <a:p>
            <a:r>
              <a:rPr lang="en-US" sz="2400" dirty="0" err="1"/>
              <a:t>Rb</a:t>
            </a:r>
            <a:endParaRPr lang="en-US" sz="2400" dirty="0"/>
          </a:p>
        </p:txBody>
      </p:sp>
      <p:sp>
        <p:nvSpPr>
          <p:cNvPr id="14" name="TextBox 13"/>
          <p:cNvSpPr txBox="1"/>
          <p:nvPr/>
        </p:nvSpPr>
        <p:spPr>
          <a:xfrm flipH="1">
            <a:off x="7417536" y="3208267"/>
            <a:ext cx="596922" cy="461665"/>
          </a:xfrm>
          <a:prstGeom prst="rect">
            <a:avLst/>
          </a:prstGeom>
          <a:noFill/>
        </p:spPr>
        <p:txBody>
          <a:bodyPr wrap="square" rtlCol="0">
            <a:spAutoFit/>
          </a:bodyPr>
          <a:lstStyle/>
          <a:p>
            <a:r>
              <a:rPr lang="en-US" sz="2400" dirty="0"/>
              <a:t>K</a:t>
            </a:r>
            <a:endParaRPr lang="en-US" sz="2400" dirty="0"/>
          </a:p>
        </p:txBody>
      </p:sp>
      <p:sp>
        <p:nvSpPr>
          <p:cNvPr id="15" name="TextBox 14"/>
          <p:cNvSpPr txBox="1"/>
          <p:nvPr/>
        </p:nvSpPr>
        <p:spPr>
          <a:xfrm flipH="1">
            <a:off x="3540282" y="4302315"/>
            <a:ext cx="884233" cy="461665"/>
          </a:xfrm>
          <a:prstGeom prst="rect">
            <a:avLst/>
          </a:prstGeom>
          <a:noFill/>
        </p:spPr>
        <p:txBody>
          <a:bodyPr wrap="square" rtlCol="0">
            <a:spAutoFit/>
          </a:bodyPr>
          <a:lstStyle/>
          <a:p>
            <a:r>
              <a:rPr lang="en-US" sz="2400" dirty="0"/>
              <a:t>Na</a:t>
            </a:r>
            <a:endParaRPr lang="en-US" sz="2400" dirty="0"/>
          </a:p>
        </p:txBody>
      </p:sp>
      <p:sp>
        <p:nvSpPr>
          <p:cNvPr id="16" name="TextBox 15"/>
          <p:cNvSpPr txBox="1"/>
          <p:nvPr/>
        </p:nvSpPr>
        <p:spPr>
          <a:xfrm flipH="1">
            <a:off x="7433562" y="6237908"/>
            <a:ext cx="580895" cy="461665"/>
          </a:xfrm>
          <a:prstGeom prst="rect">
            <a:avLst/>
          </a:prstGeom>
          <a:noFill/>
        </p:spPr>
        <p:txBody>
          <a:bodyPr wrap="square" rtlCol="0">
            <a:spAutoFit/>
          </a:bodyPr>
          <a:lstStyle/>
          <a:p>
            <a:r>
              <a:rPr lang="en-US" sz="2400" dirty="0"/>
              <a:t>Cs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4" grpId="0"/>
      <p:bldP spid="1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0136" y="600569"/>
            <a:ext cx="3946914" cy="461665"/>
          </a:xfrm>
          <a:prstGeom prst="rect">
            <a:avLst/>
          </a:prstGeom>
          <a:noFill/>
        </p:spPr>
        <p:txBody>
          <a:bodyPr wrap="none" rtlCol="0">
            <a:spAutoFit/>
          </a:bodyPr>
          <a:lstStyle/>
          <a:p>
            <a:r>
              <a:rPr lang="en-US" sz="2400" b="1" dirty="0"/>
              <a:t>Chemically very reactive</a:t>
            </a:r>
            <a:endParaRPr lang="en-US" sz="2400" b="1" dirty="0"/>
          </a:p>
        </p:txBody>
      </p:sp>
      <p:sp>
        <p:nvSpPr>
          <p:cNvPr id="3" name="TextBox 2"/>
          <p:cNvSpPr txBox="1"/>
          <p:nvPr/>
        </p:nvSpPr>
        <p:spPr>
          <a:xfrm>
            <a:off x="540136" y="1697848"/>
            <a:ext cx="8379415" cy="1938020"/>
          </a:xfrm>
          <a:prstGeom prst="rect">
            <a:avLst/>
          </a:prstGeom>
          <a:noFill/>
        </p:spPr>
        <p:txBody>
          <a:bodyPr wrap="square" rtlCol="0">
            <a:spAutoFit/>
          </a:bodyPr>
          <a:lstStyle/>
          <a:p>
            <a:pPr marL="342900" indent="-342900">
              <a:buFont typeface="Arial" panose="020B0604020202020204"/>
              <a:buChar char="•"/>
            </a:pPr>
            <a:r>
              <a:rPr lang="en-US" sz="2000" dirty="0"/>
              <a:t>Very strong reducing agents</a:t>
            </a:r>
            <a:endParaRPr lang="en-US" sz="2000" dirty="0"/>
          </a:p>
          <a:p>
            <a:pPr marL="342900" indent="-342900">
              <a:buFont typeface="Arial" panose="020B0604020202020204"/>
              <a:buChar char="•"/>
            </a:pPr>
            <a:endParaRPr lang="en-US" sz="2000" dirty="0"/>
          </a:p>
          <a:p>
            <a:pPr marL="342900" indent="-342900">
              <a:buFont typeface="Arial" panose="020B0604020202020204"/>
              <a:buChar char="•"/>
            </a:pPr>
            <a:r>
              <a:rPr lang="en-US" sz="2000" dirty="0"/>
              <a:t>Tarnish rapidly on exposure to air</a:t>
            </a:r>
            <a:endParaRPr lang="en-US" sz="2000" dirty="0"/>
          </a:p>
          <a:p>
            <a:pPr marL="342900" indent="-342900">
              <a:buFont typeface="Arial" panose="020B0604020202020204"/>
              <a:buChar char="•"/>
            </a:pPr>
            <a:endParaRPr lang="en-US" sz="2000" dirty="0"/>
          </a:p>
          <a:p>
            <a:pPr marL="342900" indent="-342900">
              <a:buFont typeface="Arial" panose="020B0604020202020204"/>
              <a:buChar char="•"/>
            </a:pPr>
            <a:r>
              <a:rPr lang="en-US" sz="2000" dirty="0"/>
              <a:t>Combine directly with reactive non-metals: O</a:t>
            </a:r>
            <a:r>
              <a:rPr lang="en-US" sz="2000" baseline="-25000" dirty="0"/>
              <a:t>2</a:t>
            </a:r>
            <a:r>
              <a:rPr lang="en-US" sz="2000" dirty="0"/>
              <a:t>, Cl</a:t>
            </a:r>
            <a:r>
              <a:rPr lang="en-US" sz="2000" baseline="-25000" dirty="0"/>
              <a:t>2</a:t>
            </a:r>
            <a:r>
              <a:rPr lang="en-US" sz="2000" dirty="0"/>
              <a:t>, Br</a:t>
            </a:r>
            <a:r>
              <a:rPr lang="en-US" sz="2000" baseline="-25000" dirty="0"/>
              <a:t>2</a:t>
            </a:r>
            <a:r>
              <a:rPr lang="en-US" sz="2000" dirty="0"/>
              <a:t>, I</a:t>
            </a:r>
            <a:r>
              <a:rPr lang="en-US" sz="2000" baseline="-25000" dirty="0"/>
              <a:t>2</a:t>
            </a:r>
            <a:r>
              <a:rPr lang="en-US" sz="2000" dirty="0"/>
              <a:t> to form ionic compounds</a:t>
            </a:r>
            <a:endParaRPr lang="en-US" sz="2000" dirty="0"/>
          </a:p>
        </p:txBody>
      </p:sp>
      <p:pic>
        <p:nvPicPr>
          <p:cNvPr id="4" name="Picture 3" descr="3-10.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9374" y="3816365"/>
            <a:ext cx="5634452" cy="2783688"/>
          </a:xfrm>
          <a:prstGeom prst="rect">
            <a:avLst/>
          </a:prstGeom>
        </p:spPr>
      </p:pic>
      <p:pic>
        <p:nvPicPr>
          <p:cNvPr id="5" name="Picture 4" descr="Alkalimetalle.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725923" y="473273"/>
            <a:ext cx="2824688" cy="21185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8752" y="730541"/>
            <a:ext cx="5547548" cy="523220"/>
          </a:xfrm>
          <a:prstGeom prst="rect">
            <a:avLst/>
          </a:prstGeom>
          <a:noFill/>
        </p:spPr>
        <p:txBody>
          <a:bodyPr wrap="square" rtlCol="0">
            <a:spAutoFit/>
          </a:bodyPr>
          <a:lstStyle/>
          <a:p>
            <a:r>
              <a:rPr lang="en-US" sz="2800" b="1" dirty="0"/>
              <a:t>Reaction with water</a:t>
            </a:r>
            <a:endParaRPr lang="en-US" sz="2800" b="1" dirty="0"/>
          </a:p>
        </p:txBody>
      </p:sp>
      <p:pic>
        <p:nvPicPr>
          <p:cNvPr id="3" name="Picture 2" descr="3-12.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5739" y="1532532"/>
            <a:ext cx="6531618" cy="2447247"/>
          </a:xfrm>
          <a:prstGeom prst="rect">
            <a:avLst/>
          </a:prstGeom>
        </p:spPr>
      </p:pic>
      <p:pic>
        <p:nvPicPr>
          <p:cNvPr id="4" name="Picture 3" descr="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604" y="3979779"/>
            <a:ext cx="6550069" cy="18453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0800" y="555625"/>
            <a:ext cx="8974138"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295400" y="5257800"/>
            <a:ext cx="655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800" b="1"/>
              <a:t>Mendeleev’s Periodiska System 1871</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0136" y="600569"/>
            <a:ext cx="5804535" cy="460375"/>
          </a:xfrm>
          <a:prstGeom prst="rect">
            <a:avLst/>
          </a:prstGeom>
          <a:noFill/>
        </p:spPr>
        <p:txBody>
          <a:bodyPr wrap="none" rtlCol="0">
            <a:spAutoFit/>
          </a:bodyPr>
          <a:lstStyle/>
          <a:p>
            <a:r>
              <a:rPr lang="en-US" sz="2400" b="1" dirty="0"/>
              <a:t>Observations when react with water</a:t>
            </a:r>
            <a:endParaRPr lang="en-US" sz="2400" b="1" dirty="0"/>
          </a:p>
        </p:txBody>
      </p:sp>
      <p:sp>
        <p:nvSpPr>
          <p:cNvPr id="3" name="TextBox 2"/>
          <p:cNvSpPr txBox="1"/>
          <p:nvPr/>
        </p:nvSpPr>
        <p:spPr>
          <a:xfrm>
            <a:off x="540385" y="1317625"/>
            <a:ext cx="8379460" cy="4469130"/>
          </a:xfrm>
          <a:prstGeom prst="rect">
            <a:avLst/>
          </a:prstGeom>
          <a:noFill/>
        </p:spPr>
        <p:txBody>
          <a:bodyPr wrap="square" rtlCol="0">
            <a:noAutofit/>
          </a:bodyPr>
          <a:lstStyle/>
          <a:p>
            <a:pPr marL="342900" indent="-342900">
              <a:buFont typeface="Arial" panose="020B0604020202020204"/>
              <a:buChar char="•"/>
            </a:pPr>
            <a:r>
              <a:rPr lang="en-US" sz="2000" b="1" dirty="0">
                <a:solidFill>
                  <a:srgbClr val="FFFF00"/>
                </a:solidFill>
              </a:rPr>
              <a:t>Observations in common (Li, Na, and K):</a:t>
            </a:r>
            <a:endParaRPr lang="en-US" sz="2000" b="1" dirty="0">
              <a:solidFill>
                <a:srgbClr val="FFFF00"/>
              </a:solidFill>
            </a:endParaRPr>
          </a:p>
          <a:p>
            <a:pPr marL="800100" lvl="1" indent="-342900">
              <a:buFont typeface="Arial" panose="020B0604020202020204"/>
              <a:buChar char="•"/>
            </a:pPr>
            <a:r>
              <a:rPr lang="en-US" sz="2000" b="1" dirty="0">
                <a:solidFill>
                  <a:srgbClr val="FFFF00"/>
                </a:solidFill>
              </a:rPr>
              <a:t>bubbles form</a:t>
            </a:r>
            <a:endParaRPr lang="en-US" sz="2000" b="1" dirty="0">
              <a:solidFill>
                <a:srgbClr val="FFFF00"/>
              </a:solidFill>
            </a:endParaRPr>
          </a:p>
          <a:p>
            <a:pPr marL="800100" lvl="1" indent="-342900">
              <a:buFont typeface="Arial" panose="020B0604020202020204"/>
              <a:buChar char="•"/>
            </a:pPr>
            <a:r>
              <a:rPr lang="en-US" sz="2000" b="1" dirty="0">
                <a:solidFill>
                  <a:srgbClr val="FFFF00"/>
                </a:solidFill>
              </a:rPr>
              <a:t>metal solid floats on water surface</a:t>
            </a:r>
            <a:endParaRPr lang="en-US" sz="2000" b="1" dirty="0">
              <a:solidFill>
                <a:srgbClr val="FFFF00"/>
              </a:solidFill>
            </a:endParaRPr>
          </a:p>
          <a:p>
            <a:pPr marL="800100" lvl="1" indent="-342900">
              <a:buFont typeface="Arial" panose="020B0604020202020204"/>
              <a:buChar char="•"/>
            </a:pPr>
            <a:r>
              <a:rPr lang="en-US" sz="2000" b="1" dirty="0">
                <a:solidFill>
                  <a:srgbClr val="FFFF00"/>
                </a:solidFill>
              </a:rPr>
              <a:t>metal solid gradually disappears</a:t>
            </a:r>
            <a:endParaRPr lang="en-US" sz="2000" b="1" dirty="0">
              <a:solidFill>
                <a:srgbClr val="FFFF00"/>
              </a:solidFill>
            </a:endParaRPr>
          </a:p>
          <a:p>
            <a:pPr marL="342900" lvl="0" indent="-342900">
              <a:buFont typeface="Arial" panose="020B0604020202020204"/>
              <a:buChar char="•"/>
            </a:pPr>
            <a:endParaRPr lang="en-US" sz="2000" b="1" dirty="0">
              <a:solidFill>
                <a:srgbClr val="FFFF00"/>
              </a:solidFill>
            </a:endParaRPr>
          </a:p>
          <a:p>
            <a:pPr marL="342900" lvl="0" indent="-342900">
              <a:buFont typeface="Arial" panose="020B0604020202020204"/>
              <a:buChar char="•"/>
            </a:pPr>
            <a:r>
              <a:rPr lang="en-US" sz="2000" b="1" dirty="0">
                <a:solidFill>
                  <a:srgbClr val="FFFF00"/>
                </a:solidFill>
              </a:rPr>
              <a:t>Observations for Na only:</a:t>
            </a:r>
            <a:endParaRPr lang="en-US" sz="2000" b="1" dirty="0">
              <a:solidFill>
                <a:srgbClr val="FFFF00"/>
              </a:solidFill>
            </a:endParaRPr>
          </a:p>
          <a:p>
            <a:pPr marL="800100" lvl="1" indent="-342900">
              <a:buFont typeface="Arial" panose="020B0604020202020204"/>
              <a:buChar char="•"/>
            </a:pPr>
            <a:r>
              <a:rPr lang="en-US" sz="2000" b="1" dirty="0">
                <a:solidFill>
                  <a:srgbClr val="FFFF00"/>
                </a:solidFill>
              </a:rPr>
              <a:t>Na metal melts into a silvery ball</a:t>
            </a:r>
            <a:endParaRPr lang="en-US" sz="2000" b="1" dirty="0">
              <a:solidFill>
                <a:srgbClr val="FFFF00"/>
              </a:solidFill>
            </a:endParaRPr>
          </a:p>
          <a:p>
            <a:pPr marL="800100" lvl="1" indent="-342900">
              <a:buFont typeface="Arial" panose="020B0604020202020204"/>
              <a:buChar char="•"/>
            </a:pPr>
            <a:endParaRPr lang="en-US" sz="2000" b="1" dirty="0">
              <a:solidFill>
                <a:srgbClr val="FFFF00"/>
              </a:solidFill>
            </a:endParaRPr>
          </a:p>
          <a:p>
            <a:pPr marL="342900" lvl="0" indent="-342900">
              <a:buFont typeface="Arial" panose="020B0604020202020204"/>
              <a:buChar char="•"/>
            </a:pPr>
            <a:r>
              <a:rPr lang="en-US" sz="2000" b="1" dirty="0">
                <a:solidFill>
                  <a:srgbClr val="FFFF00"/>
                </a:solidFill>
              </a:rPr>
              <a:t>Observation for K only:</a:t>
            </a:r>
            <a:endParaRPr lang="en-US" sz="2000" b="1" dirty="0">
              <a:solidFill>
                <a:srgbClr val="FFFF00"/>
              </a:solidFill>
            </a:endParaRPr>
          </a:p>
          <a:p>
            <a:pPr marL="800100" lvl="1" indent="-342900">
              <a:buFont typeface="Arial" panose="020B0604020202020204"/>
              <a:buChar char="•"/>
            </a:pPr>
            <a:r>
              <a:rPr lang="en-US" sz="2000" b="1" dirty="0">
                <a:solidFill>
                  <a:srgbClr val="FFFF00"/>
                </a:solidFill>
              </a:rPr>
              <a:t>K metal melts into a silvery ball</a:t>
            </a:r>
            <a:endParaRPr lang="en-US" sz="2000" b="1" dirty="0">
              <a:solidFill>
                <a:srgbClr val="FFFF00"/>
              </a:solidFill>
            </a:endParaRPr>
          </a:p>
          <a:p>
            <a:pPr marL="800100" lvl="1" indent="-342900">
              <a:buFont typeface="Arial" panose="020B0604020202020204"/>
              <a:buChar char="•"/>
            </a:pPr>
            <a:r>
              <a:rPr lang="en-US" sz="2000" b="1" dirty="0">
                <a:solidFill>
                  <a:srgbClr val="FFFF00"/>
                </a:solidFill>
              </a:rPr>
              <a:t>lilac flame occurs</a:t>
            </a:r>
            <a:endParaRPr lang="en-US" sz="2000" b="1" dirty="0">
              <a:solidFill>
                <a:srgbClr val="FFFF00"/>
              </a:solidFill>
            </a:endParaRPr>
          </a:p>
          <a:p>
            <a:pPr marL="342900" lvl="0" indent="-342900">
              <a:buFont typeface="Arial" panose="020B0604020202020204"/>
              <a:buChar char="•"/>
            </a:pPr>
            <a:endParaRPr lang="en-US" sz="2000" b="1" dirty="0">
              <a:solidFill>
                <a:srgbClr val="FFFF00"/>
              </a:solidFill>
            </a:endParaRPr>
          </a:p>
          <a:p>
            <a:pPr marL="342900" lvl="0" indent="-342900">
              <a:buFont typeface="Arial" panose="020B0604020202020204"/>
              <a:buChar char="•"/>
            </a:pPr>
            <a:r>
              <a:rPr lang="en-US" sz="2000" b="1" dirty="0">
                <a:solidFill>
                  <a:srgbClr val="FFFF00"/>
                </a:solidFill>
              </a:rPr>
              <a:t>Rb and Cs would explode violently when contact with water.</a:t>
            </a:r>
            <a:endParaRPr lang="en-US" sz="20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6430" y="1519731"/>
            <a:ext cx="8319724" cy="4617447"/>
          </a:xfrm>
          <a:prstGeom prst="rect">
            <a:avLst/>
          </a:prstGeom>
        </p:spPr>
      </p:pic>
      <p:sp>
        <p:nvSpPr>
          <p:cNvPr id="3" name="TextBox 2"/>
          <p:cNvSpPr txBox="1"/>
          <p:nvPr/>
        </p:nvSpPr>
        <p:spPr>
          <a:xfrm>
            <a:off x="653802" y="708165"/>
            <a:ext cx="7371963" cy="461665"/>
          </a:xfrm>
          <a:prstGeom prst="rect">
            <a:avLst/>
          </a:prstGeom>
          <a:noFill/>
        </p:spPr>
        <p:txBody>
          <a:bodyPr wrap="square" rtlCol="0">
            <a:spAutoFit/>
          </a:bodyPr>
          <a:lstStyle/>
          <a:p>
            <a:r>
              <a:rPr lang="en-US" sz="2400" b="1" dirty="0">
                <a:solidFill>
                  <a:srgbClr val="FFFF00"/>
                </a:solidFill>
              </a:rPr>
              <a:t>Increasing reactivity going down the group</a:t>
            </a:r>
            <a:endParaRPr lang="en-US" sz="2400" b="1" dirty="0">
              <a:solidFill>
                <a:srgbClr val="FFFF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369" y="279779"/>
            <a:ext cx="3623108" cy="523220"/>
          </a:xfrm>
          <a:prstGeom prst="rect">
            <a:avLst/>
          </a:prstGeom>
          <a:noFill/>
        </p:spPr>
        <p:txBody>
          <a:bodyPr wrap="none" rtlCol="0">
            <a:spAutoFit/>
          </a:bodyPr>
          <a:lstStyle/>
          <a:p>
            <a:r>
              <a:rPr lang="en-US" sz="2800" b="1" dirty="0"/>
              <a:t>Group 17: Halogens</a:t>
            </a:r>
            <a:endParaRPr lang="en-US" sz="2800" b="1" dirty="0"/>
          </a:p>
        </p:txBody>
      </p:sp>
      <p:sp>
        <p:nvSpPr>
          <p:cNvPr id="4" name="TextBox 3"/>
          <p:cNvSpPr txBox="1"/>
          <p:nvPr/>
        </p:nvSpPr>
        <p:spPr>
          <a:xfrm>
            <a:off x="29210" y="967740"/>
            <a:ext cx="5751830" cy="4399915"/>
          </a:xfrm>
          <a:prstGeom prst="rect">
            <a:avLst/>
          </a:prstGeom>
          <a:noFill/>
        </p:spPr>
        <p:txBody>
          <a:bodyPr wrap="square" rtlCol="0">
            <a:spAutoFit/>
          </a:bodyPr>
          <a:lstStyle/>
          <a:p>
            <a:pPr marL="285750" indent="-285750">
              <a:buFont typeface="Arial" panose="020B0604020202020204"/>
              <a:buChar char="•"/>
            </a:pPr>
            <a:r>
              <a:rPr lang="en-US" sz="2000" b="1" dirty="0">
                <a:solidFill>
                  <a:srgbClr val="FFFF00"/>
                </a:solidFill>
              </a:rPr>
              <a:t>Diatomic molecules</a:t>
            </a:r>
            <a:r>
              <a:rPr lang="en-US" sz="2000" dirty="0"/>
              <a:t> with different physical states at RTP -- due to different strength of intermolecular forces (IMF)</a:t>
            </a:r>
            <a:endParaRPr lang="en-US" sz="2000" dirty="0"/>
          </a:p>
          <a:p>
            <a:pPr marL="285750" indent="-285750">
              <a:buFont typeface="Arial" panose="020B0604020202020204"/>
              <a:buChar char="•"/>
            </a:pPr>
            <a:endParaRPr lang="en-US" sz="2000" dirty="0"/>
          </a:p>
          <a:p>
            <a:pPr marL="285750" indent="-285750">
              <a:buFont typeface="Arial" panose="020B0604020202020204"/>
              <a:buChar char="•"/>
            </a:pPr>
            <a:endParaRPr lang="en-US" sz="2000" dirty="0"/>
          </a:p>
          <a:p>
            <a:pPr marL="285750" indent="-285750">
              <a:buFont typeface="Arial" panose="020B0604020202020204"/>
              <a:buChar char="•"/>
            </a:pPr>
            <a:endParaRPr lang="en-US" sz="2000" dirty="0"/>
          </a:p>
          <a:p>
            <a:pPr marL="285750" indent="-285750">
              <a:buFont typeface="Arial" panose="020B0604020202020204"/>
              <a:buChar char="•"/>
            </a:pPr>
            <a:endParaRPr lang="en-US" sz="2000" dirty="0"/>
          </a:p>
          <a:p>
            <a:pPr marL="285750" indent="-285750">
              <a:buFont typeface="Arial" panose="020B0604020202020204"/>
              <a:buChar char="•"/>
            </a:pPr>
            <a:endParaRPr lang="en-US" sz="2000" dirty="0"/>
          </a:p>
          <a:p>
            <a:pPr marL="285750" indent="-285750">
              <a:buFont typeface="Arial" panose="020B0604020202020204"/>
              <a:buChar char="•"/>
            </a:pPr>
            <a:endParaRPr lang="en-US" sz="2000" dirty="0"/>
          </a:p>
          <a:p>
            <a:pPr marL="285750" indent="-285750">
              <a:buFont typeface="Arial" panose="020B0604020202020204"/>
              <a:buChar char="•"/>
            </a:pPr>
            <a:endParaRPr lang="en-US" sz="2000" dirty="0"/>
          </a:p>
          <a:p>
            <a:endParaRPr lang="en-US" sz="2000" dirty="0"/>
          </a:p>
          <a:p>
            <a:endParaRPr lang="en-US" sz="2000" dirty="0"/>
          </a:p>
          <a:p>
            <a:endParaRPr lang="en-US" sz="2000" dirty="0"/>
          </a:p>
        </p:txBody>
      </p:sp>
      <p:pic>
        <p:nvPicPr>
          <p:cNvPr id="11" name="Picture 10" descr="Halogens in periodic tabl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7148" y="190821"/>
            <a:ext cx="3060700" cy="1498600"/>
          </a:xfrm>
          <a:prstGeom prst="rect">
            <a:avLst/>
          </a:prstGeom>
        </p:spPr>
      </p:pic>
      <p:grpSp>
        <p:nvGrpSpPr>
          <p:cNvPr id="21" name="Group 20"/>
          <p:cNvGrpSpPr/>
          <p:nvPr/>
        </p:nvGrpSpPr>
        <p:grpSpPr>
          <a:xfrm>
            <a:off x="5075111" y="2845871"/>
            <a:ext cx="3833040" cy="2118216"/>
            <a:chOff x="5135784" y="2966425"/>
            <a:chExt cx="3833040" cy="2118216"/>
          </a:xfrm>
        </p:grpSpPr>
        <p:sp>
          <p:nvSpPr>
            <p:cNvPr id="10" name="TextBox 9"/>
            <p:cNvSpPr txBox="1"/>
            <p:nvPr/>
          </p:nvSpPr>
          <p:spPr>
            <a:xfrm>
              <a:off x="5752707" y="4598772"/>
              <a:ext cx="523400" cy="461665"/>
            </a:xfrm>
            <a:prstGeom prst="rect">
              <a:avLst/>
            </a:prstGeom>
            <a:noFill/>
          </p:spPr>
          <p:txBody>
            <a:bodyPr wrap="none" rtlCol="0">
              <a:spAutoFit/>
            </a:bodyPr>
            <a:lstStyle/>
            <a:p>
              <a:r>
                <a:rPr lang="en-US" sz="2400" dirty="0"/>
                <a:t>Cl</a:t>
              </a:r>
              <a:r>
                <a:rPr lang="en-US" sz="2400" baseline="-25000" dirty="0"/>
                <a:t>2</a:t>
              </a:r>
              <a:endParaRPr lang="en-US" sz="2400" baseline="-25000" dirty="0"/>
            </a:p>
          </p:txBody>
        </p:sp>
        <p:sp>
          <p:nvSpPr>
            <p:cNvPr id="14" name="TextBox 13"/>
            <p:cNvSpPr txBox="1"/>
            <p:nvPr/>
          </p:nvSpPr>
          <p:spPr>
            <a:xfrm flipH="1">
              <a:off x="7417536" y="3208267"/>
              <a:ext cx="596922" cy="461665"/>
            </a:xfrm>
            <a:prstGeom prst="rect">
              <a:avLst/>
            </a:prstGeom>
            <a:noFill/>
          </p:spPr>
          <p:txBody>
            <a:bodyPr wrap="square" rtlCol="0">
              <a:spAutoFit/>
            </a:bodyPr>
            <a:lstStyle/>
            <a:p>
              <a:r>
                <a:rPr lang="en-US" sz="2400" dirty="0"/>
                <a:t>K</a:t>
              </a:r>
              <a:endParaRPr lang="en-US" sz="2400" dirty="0"/>
            </a:p>
          </p:txBody>
        </p:sp>
        <p:pic>
          <p:nvPicPr>
            <p:cNvPr id="12" name="Picture 11" descr="Halogens-room temp sta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784" y="2966425"/>
              <a:ext cx="3833040" cy="1656551"/>
            </a:xfrm>
            <a:prstGeom prst="rect">
              <a:avLst/>
            </a:prstGeom>
          </p:spPr>
        </p:pic>
        <p:sp>
          <p:nvSpPr>
            <p:cNvPr id="17" name="TextBox 16"/>
            <p:cNvSpPr txBox="1"/>
            <p:nvPr/>
          </p:nvSpPr>
          <p:spPr>
            <a:xfrm>
              <a:off x="6941589" y="4598772"/>
              <a:ext cx="563375" cy="461665"/>
            </a:xfrm>
            <a:prstGeom prst="rect">
              <a:avLst/>
            </a:prstGeom>
            <a:noFill/>
          </p:spPr>
          <p:txBody>
            <a:bodyPr wrap="none" rtlCol="0">
              <a:spAutoFit/>
            </a:bodyPr>
            <a:lstStyle/>
            <a:p>
              <a:r>
                <a:rPr lang="en-US" sz="2400" dirty="0"/>
                <a:t>Br</a:t>
              </a:r>
              <a:r>
                <a:rPr lang="en-US" sz="2400" baseline="-25000" dirty="0"/>
                <a:t>2</a:t>
              </a:r>
              <a:endParaRPr lang="en-US" sz="2400" baseline="-25000" dirty="0"/>
            </a:p>
          </p:txBody>
        </p:sp>
        <p:sp>
          <p:nvSpPr>
            <p:cNvPr id="18" name="TextBox 17"/>
            <p:cNvSpPr txBox="1"/>
            <p:nvPr/>
          </p:nvSpPr>
          <p:spPr>
            <a:xfrm>
              <a:off x="8277992" y="4622976"/>
              <a:ext cx="366206" cy="461665"/>
            </a:xfrm>
            <a:prstGeom prst="rect">
              <a:avLst/>
            </a:prstGeom>
            <a:noFill/>
          </p:spPr>
          <p:txBody>
            <a:bodyPr wrap="none" rtlCol="0">
              <a:spAutoFit/>
            </a:bodyPr>
            <a:lstStyle/>
            <a:p>
              <a:r>
                <a:rPr lang="en-US" sz="2400" dirty="0"/>
                <a:t>I</a:t>
              </a:r>
              <a:r>
                <a:rPr lang="en-US" sz="2400" baseline="-25000" dirty="0"/>
                <a:t>2</a:t>
              </a:r>
              <a:endParaRPr lang="en-US" sz="2400" baseline="-25000" dirty="0"/>
            </a:p>
          </p:txBody>
        </p:sp>
      </p:grpSp>
      <p:pic>
        <p:nvPicPr>
          <p:cNvPr id="20" name="Picture 19" descr="Halogens-tren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401" y="2268424"/>
            <a:ext cx="3234073" cy="2891902"/>
          </a:xfrm>
          <a:prstGeom prst="rect">
            <a:avLst/>
          </a:prstGeom>
        </p:spPr>
      </p:pic>
      <p:sp>
        <p:nvSpPr>
          <p:cNvPr id="22" name="TextBox 21"/>
          <p:cNvSpPr txBox="1"/>
          <p:nvPr/>
        </p:nvSpPr>
        <p:spPr>
          <a:xfrm>
            <a:off x="128300" y="5159965"/>
            <a:ext cx="8672800" cy="1630045"/>
          </a:xfrm>
          <a:prstGeom prst="rect">
            <a:avLst/>
          </a:prstGeom>
          <a:noFill/>
        </p:spPr>
        <p:txBody>
          <a:bodyPr wrap="square" rtlCol="0">
            <a:spAutoFit/>
          </a:bodyPr>
          <a:lstStyle/>
          <a:p>
            <a:pPr marL="285750" indent="-285750">
              <a:buFont typeface="Arial" panose="020B0604020202020204"/>
              <a:buChar char="•"/>
            </a:pPr>
            <a:r>
              <a:rPr lang="en-US" sz="2000" dirty="0"/>
              <a:t>Reactive nonmetals---all with high electronegativities, readily gain one electron to complete valence shell forming halide ions (F</a:t>
            </a:r>
            <a:r>
              <a:rPr lang="en-US" sz="2000" baseline="30000" dirty="0"/>
              <a:t>-</a:t>
            </a:r>
            <a:r>
              <a:rPr lang="en-US" sz="2000" dirty="0"/>
              <a:t>, Cl</a:t>
            </a:r>
            <a:r>
              <a:rPr lang="en-US" sz="2000" baseline="30000" dirty="0"/>
              <a:t>-</a:t>
            </a:r>
            <a:r>
              <a:rPr lang="en-US" sz="2000" dirty="0"/>
              <a:t>, Br</a:t>
            </a:r>
            <a:r>
              <a:rPr lang="en-US" sz="2000" baseline="30000" dirty="0"/>
              <a:t>-</a:t>
            </a:r>
            <a:r>
              <a:rPr lang="en-US" sz="2000" dirty="0"/>
              <a:t>, and I</a:t>
            </a:r>
            <a:r>
              <a:rPr lang="en-US" sz="2000" baseline="30000" dirty="0"/>
              <a:t>-</a:t>
            </a:r>
            <a:r>
              <a:rPr lang="en-US" sz="2000" dirty="0"/>
              <a:t>) so can act as strong oxidizing agents</a:t>
            </a:r>
            <a:endParaRPr lang="en-US" sz="2000" dirty="0"/>
          </a:p>
          <a:p>
            <a:endParaRPr lang="en-US" sz="2000" dirty="0"/>
          </a:p>
          <a:p>
            <a:pPr marL="285750" indent="-285750">
              <a:buFont typeface="Arial" panose="020B0604020202020204"/>
              <a:buChar char="•"/>
            </a:pPr>
            <a:r>
              <a:rPr lang="en-US" sz="2000" b="1" dirty="0">
                <a:solidFill>
                  <a:srgbClr val="FFFF00"/>
                </a:solidFill>
              </a:rPr>
              <a:t>Reactivity decreases going down the group</a:t>
            </a:r>
            <a:endParaRPr lang="en-US" sz="20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1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641" y="1109545"/>
            <a:ext cx="8544387" cy="523642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059" y="358028"/>
            <a:ext cx="9034941" cy="523220"/>
          </a:xfrm>
          <a:prstGeom prst="rect">
            <a:avLst/>
          </a:prstGeom>
          <a:noFill/>
        </p:spPr>
        <p:txBody>
          <a:bodyPr wrap="square" rtlCol="0">
            <a:spAutoFit/>
          </a:bodyPr>
          <a:lstStyle/>
          <a:p>
            <a:r>
              <a:rPr lang="en-US" sz="2800" b="1" dirty="0"/>
              <a:t>Solubility</a:t>
            </a:r>
            <a:endParaRPr lang="en-US" b="1" dirty="0"/>
          </a:p>
        </p:txBody>
      </p:sp>
      <p:pic>
        <p:nvPicPr>
          <p:cNvPr id="3" name="Picture 2" descr="halogen-solutions-andrew-lambert-photography.jpg"/>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820877" y="2117050"/>
            <a:ext cx="6011119" cy="4408154"/>
          </a:xfrm>
          <a:prstGeom prst="rect">
            <a:avLst/>
          </a:prstGeom>
        </p:spPr>
      </p:pic>
      <p:sp>
        <p:nvSpPr>
          <p:cNvPr id="5" name="TextBox 4"/>
          <p:cNvSpPr txBox="1"/>
          <p:nvPr/>
        </p:nvSpPr>
        <p:spPr>
          <a:xfrm>
            <a:off x="2409699" y="5511229"/>
            <a:ext cx="609462" cy="461665"/>
          </a:xfrm>
          <a:prstGeom prst="rect">
            <a:avLst/>
          </a:prstGeom>
          <a:noFill/>
        </p:spPr>
        <p:txBody>
          <a:bodyPr wrap="none" rtlCol="0">
            <a:spAutoFit/>
          </a:bodyPr>
          <a:lstStyle/>
          <a:p>
            <a:r>
              <a:rPr lang="en-US" sz="2400" dirty="0">
                <a:solidFill>
                  <a:srgbClr val="FF0000"/>
                </a:solidFill>
              </a:rPr>
              <a:t>Cl</a:t>
            </a:r>
            <a:r>
              <a:rPr lang="en-US" sz="2400" baseline="-25000" dirty="0">
                <a:solidFill>
                  <a:srgbClr val="FF0000"/>
                </a:solidFill>
              </a:rPr>
              <a:t>2</a:t>
            </a:r>
            <a:endParaRPr lang="en-US" sz="2400" baseline="-25000" dirty="0">
              <a:solidFill>
                <a:srgbClr val="FF0000"/>
              </a:solidFill>
            </a:endParaRPr>
          </a:p>
        </p:txBody>
      </p:sp>
      <p:sp>
        <p:nvSpPr>
          <p:cNvPr id="6" name="TextBox 5"/>
          <p:cNvSpPr txBox="1"/>
          <p:nvPr/>
        </p:nvSpPr>
        <p:spPr>
          <a:xfrm>
            <a:off x="3598581" y="5480250"/>
            <a:ext cx="563375" cy="461665"/>
          </a:xfrm>
          <a:prstGeom prst="rect">
            <a:avLst/>
          </a:prstGeom>
          <a:noFill/>
        </p:spPr>
        <p:txBody>
          <a:bodyPr wrap="none" rtlCol="0">
            <a:spAutoFit/>
          </a:bodyPr>
          <a:lstStyle/>
          <a:p>
            <a:r>
              <a:rPr lang="en-US" sz="2400" dirty="0">
                <a:solidFill>
                  <a:srgbClr val="FF0000"/>
                </a:solidFill>
              </a:rPr>
              <a:t>Br</a:t>
            </a:r>
            <a:r>
              <a:rPr lang="en-US" sz="2400" baseline="-25000" dirty="0">
                <a:solidFill>
                  <a:srgbClr val="FF0000"/>
                </a:solidFill>
              </a:rPr>
              <a:t>2</a:t>
            </a:r>
            <a:endParaRPr lang="en-US" sz="2400" baseline="-25000" dirty="0">
              <a:solidFill>
                <a:srgbClr val="FF0000"/>
              </a:solidFill>
            </a:endParaRPr>
          </a:p>
        </p:txBody>
      </p:sp>
      <p:sp>
        <p:nvSpPr>
          <p:cNvPr id="7" name="TextBox 6"/>
          <p:cNvSpPr txBox="1"/>
          <p:nvPr/>
        </p:nvSpPr>
        <p:spPr>
          <a:xfrm>
            <a:off x="4934984" y="5499475"/>
            <a:ext cx="366206" cy="461665"/>
          </a:xfrm>
          <a:prstGeom prst="rect">
            <a:avLst/>
          </a:prstGeom>
          <a:noFill/>
        </p:spPr>
        <p:txBody>
          <a:bodyPr wrap="none" rtlCol="0">
            <a:spAutoFit/>
          </a:bodyPr>
          <a:lstStyle/>
          <a:p>
            <a:r>
              <a:rPr lang="en-US" sz="2400" dirty="0">
                <a:solidFill>
                  <a:srgbClr val="FF0000"/>
                </a:solidFill>
              </a:rPr>
              <a:t>I</a:t>
            </a:r>
            <a:r>
              <a:rPr lang="en-US" sz="2400" baseline="-25000" dirty="0">
                <a:solidFill>
                  <a:srgbClr val="FF0000"/>
                </a:solidFill>
              </a:rPr>
              <a:t>2</a:t>
            </a:r>
            <a:endParaRPr lang="en-US" sz="2400" baseline="-25000" dirty="0">
              <a:solidFill>
                <a:srgbClr val="FF0000"/>
              </a:solidFill>
            </a:endParaRPr>
          </a:p>
        </p:txBody>
      </p:sp>
      <p:sp>
        <p:nvSpPr>
          <p:cNvPr id="8" name="TextBox 7"/>
          <p:cNvSpPr txBox="1"/>
          <p:nvPr/>
        </p:nvSpPr>
        <p:spPr>
          <a:xfrm>
            <a:off x="1087674" y="4960189"/>
            <a:ext cx="1087157" cy="461665"/>
          </a:xfrm>
          <a:prstGeom prst="rect">
            <a:avLst/>
          </a:prstGeom>
          <a:noFill/>
        </p:spPr>
        <p:txBody>
          <a:bodyPr wrap="none" rtlCol="0">
            <a:spAutoFit/>
          </a:bodyPr>
          <a:lstStyle/>
          <a:p>
            <a:r>
              <a:rPr lang="en-US" sz="2400" dirty="0">
                <a:solidFill>
                  <a:srgbClr val="FF0000"/>
                </a:solidFill>
              </a:rPr>
              <a:t>Water</a:t>
            </a:r>
            <a:endParaRPr lang="en-US" sz="2400" baseline="-25000" dirty="0">
              <a:solidFill>
                <a:srgbClr val="FF0000"/>
              </a:solidFill>
            </a:endParaRPr>
          </a:p>
        </p:txBody>
      </p:sp>
      <p:sp>
        <p:nvSpPr>
          <p:cNvPr id="9" name="TextBox 8"/>
          <p:cNvSpPr txBox="1"/>
          <p:nvPr/>
        </p:nvSpPr>
        <p:spPr>
          <a:xfrm>
            <a:off x="1087674" y="3243884"/>
            <a:ext cx="872355" cy="461665"/>
          </a:xfrm>
          <a:prstGeom prst="rect">
            <a:avLst/>
          </a:prstGeom>
          <a:noFill/>
        </p:spPr>
        <p:txBody>
          <a:bodyPr wrap="none" rtlCol="0">
            <a:spAutoFit/>
          </a:bodyPr>
          <a:lstStyle/>
          <a:p>
            <a:r>
              <a:rPr lang="en-US" sz="2400" dirty="0">
                <a:solidFill>
                  <a:srgbClr val="FF0000"/>
                </a:solidFill>
              </a:rPr>
              <a:t>C</a:t>
            </a:r>
            <a:r>
              <a:rPr lang="en-US" sz="2400" baseline="-25000" dirty="0">
                <a:solidFill>
                  <a:srgbClr val="FF0000"/>
                </a:solidFill>
              </a:rPr>
              <a:t>6</a:t>
            </a:r>
            <a:r>
              <a:rPr lang="en-US" sz="2400" dirty="0">
                <a:solidFill>
                  <a:srgbClr val="FF0000"/>
                </a:solidFill>
              </a:rPr>
              <a:t>H</a:t>
            </a:r>
            <a:r>
              <a:rPr lang="en-US" sz="2400" baseline="-25000" dirty="0">
                <a:solidFill>
                  <a:srgbClr val="FF0000"/>
                </a:solidFill>
              </a:rPr>
              <a:t>6</a:t>
            </a:r>
            <a:endParaRPr lang="en-US" sz="2400" baseline="-25000" dirty="0">
              <a:solidFill>
                <a:srgbClr val="FF0000"/>
              </a:solidFill>
            </a:endParaRPr>
          </a:p>
        </p:txBody>
      </p:sp>
      <p:sp>
        <p:nvSpPr>
          <p:cNvPr id="4" name="矩形 3"/>
          <p:cNvSpPr/>
          <p:nvPr/>
        </p:nvSpPr>
        <p:spPr>
          <a:xfrm>
            <a:off x="317500" y="1047600"/>
            <a:ext cx="8166100" cy="1014730"/>
          </a:xfrm>
          <a:prstGeom prst="rect">
            <a:avLst/>
          </a:prstGeom>
        </p:spPr>
        <p:txBody>
          <a:bodyPr wrap="square">
            <a:spAutoFit/>
          </a:bodyPr>
          <a:lstStyle/>
          <a:p>
            <a:r>
              <a:rPr lang="en-GB" altLang="zh-CN" sz="2000" b="1" dirty="0">
                <a:solidFill>
                  <a:srgbClr val="FFFF00"/>
                </a:solidFill>
              </a:rPr>
              <a:t>Halogens slightly soluble in polar solvents --- water, ethanol</a:t>
            </a:r>
            <a:endParaRPr lang="en-GB" altLang="zh-CN" sz="2000" b="1" dirty="0">
              <a:solidFill>
                <a:srgbClr val="FFFF00"/>
              </a:solidFill>
            </a:endParaRPr>
          </a:p>
          <a:p>
            <a:r>
              <a:rPr lang="en-US" altLang="en-GB" sz="2000" b="1" dirty="0">
                <a:solidFill>
                  <a:srgbClr val="FFFF00"/>
                </a:solidFill>
              </a:rPr>
              <a:t>         much more</a:t>
            </a:r>
            <a:r>
              <a:rPr lang="en-GB" altLang="zh-CN" sz="2000" b="1" dirty="0">
                <a:solidFill>
                  <a:srgbClr val="FFFF00"/>
                </a:solidFill>
              </a:rPr>
              <a:t> soluble in non-polar solvents ---</a:t>
            </a:r>
            <a:endParaRPr lang="en-GB" altLang="zh-CN" sz="2000" b="1" dirty="0">
              <a:solidFill>
                <a:srgbClr val="FFFF00"/>
              </a:solidFill>
            </a:endParaRPr>
          </a:p>
          <a:p>
            <a:pPr marL="3657600" lvl="8" indent="457200"/>
            <a:r>
              <a:rPr lang="en-GB" altLang="zh-CN" sz="2000" b="1" dirty="0">
                <a:solidFill>
                  <a:srgbClr val="FFFF00"/>
                </a:solidFill>
              </a:rPr>
              <a:t> </a:t>
            </a:r>
            <a:r>
              <a:rPr lang="en-US" altLang="en-GB" sz="2000" b="1" dirty="0">
                <a:solidFill>
                  <a:srgbClr val="FFFF00"/>
                </a:solidFill>
              </a:rPr>
              <a:t>          </a:t>
            </a:r>
            <a:r>
              <a:rPr lang="en-GB" altLang="zh-CN" sz="2000" b="1" dirty="0">
                <a:solidFill>
                  <a:srgbClr val="FFFF00"/>
                </a:solidFill>
              </a:rPr>
              <a:t> cyclohexane, hexane</a:t>
            </a:r>
            <a:endParaRPr lang="en-GB" altLang="zh-CN" sz="20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215" y="224155"/>
            <a:ext cx="8381365" cy="1938020"/>
          </a:xfrm>
          <a:prstGeom prst="rect">
            <a:avLst/>
          </a:prstGeom>
          <a:noFill/>
        </p:spPr>
        <p:txBody>
          <a:bodyPr wrap="square" rtlCol="0">
            <a:spAutoFit/>
          </a:bodyPr>
          <a:lstStyle/>
          <a:p>
            <a:r>
              <a:rPr lang="en-US" sz="2000" dirty="0"/>
              <a:t>In aqueous solution, the halogens (Cl</a:t>
            </a:r>
            <a:r>
              <a:rPr lang="en-US" sz="2000" baseline="-25000" dirty="0"/>
              <a:t>2</a:t>
            </a:r>
            <a:r>
              <a:rPr lang="en-US" sz="2000" dirty="0"/>
              <a:t>, Br</a:t>
            </a:r>
            <a:r>
              <a:rPr lang="en-US" sz="2000" baseline="-25000" dirty="0"/>
              <a:t>2</a:t>
            </a:r>
            <a:r>
              <a:rPr lang="en-US" sz="2000" dirty="0"/>
              <a:t>, I</a:t>
            </a:r>
            <a:r>
              <a:rPr lang="en-US" sz="2000" baseline="-25000" dirty="0"/>
              <a:t>2</a:t>
            </a:r>
            <a:r>
              <a:rPr lang="en-US" sz="2000" dirty="0"/>
              <a:t>) dissociate slightly to form an acidic solution:</a:t>
            </a:r>
            <a:endParaRPr lang="en-US" sz="2000" dirty="0"/>
          </a:p>
          <a:p>
            <a:endParaRPr lang="en-US" sz="2000" dirty="0"/>
          </a:p>
          <a:p>
            <a:pPr marL="914400" lvl="2" indent="457200"/>
            <a:r>
              <a:rPr lang="en-US" sz="2000" dirty="0"/>
              <a:t>X</a:t>
            </a:r>
            <a:r>
              <a:rPr lang="en-US" sz="2000" baseline="-25000" dirty="0"/>
              <a:t>2</a:t>
            </a:r>
            <a:r>
              <a:rPr lang="en-US" sz="2000" dirty="0"/>
              <a:t>(aq) + H</a:t>
            </a:r>
            <a:r>
              <a:rPr lang="en-US" sz="2000" baseline="-25000" dirty="0"/>
              <a:t>2</a:t>
            </a:r>
            <a:r>
              <a:rPr lang="en-US" sz="2000" dirty="0"/>
              <a:t>O(l)         H</a:t>
            </a:r>
            <a:r>
              <a:rPr lang="en-US" sz="2000" baseline="30000" dirty="0"/>
              <a:t>+</a:t>
            </a:r>
            <a:r>
              <a:rPr lang="en-US" sz="2000" dirty="0"/>
              <a:t>(aq) + X</a:t>
            </a:r>
            <a:r>
              <a:rPr lang="en-US" sz="2000" baseline="30000" dirty="0"/>
              <a:t>-</a:t>
            </a:r>
            <a:r>
              <a:rPr lang="en-US" sz="2000" dirty="0"/>
              <a:t>(aq) + HXO</a:t>
            </a:r>
            <a:endParaRPr lang="en-US" sz="2000" dirty="0"/>
          </a:p>
          <a:p>
            <a:pPr marL="914400" lvl="2" indent="457200"/>
            <a:endParaRPr lang="en-US" sz="2000" dirty="0"/>
          </a:p>
          <a:p>
            <a:pPr marL="914400" lvl="2" indent="457200"/>
            <a:r>
              <a:rPr lang="en-US" sz="2000" dirty="0"/>
              <a:t>e.g. Cl</a:t>
            </a:r>
            <a:r>
              <a:rPr lang="en-US" sz="2000" baseline="-25000" dirty="0"/>
              <a:t>2</a:t>
            </a:r>
            <a:r>
              <a:rPr lang="en-US" sz="2000" dirty="0"/>
              <a:t>(aq) + H</a:t>
            </a:r>
            <a:r>
              <a:rPr lang="en-US" sz="2000" baseline="-25000" dirty="0"/>
              <a:t>2</a:t>
            </a:r>
            <a:r>
              <a:rPr lang="en-US" sz="2000" dirty="0"/>
              <a:t>O(l)        H</a:t>
            </a:r>
            <a:r>
              <a:rPr lang="en-US" sz="2000" baseline="30000" dirty="0"/>
              <a:t>+</a:t>
            </a:r>
            <a:r>
              <a:rPr lang="en-US" sz="2000" dirty="0"/>
              <a:t>(aq) + Cl</a:t>
            </a:r>
            <a:r>
              <a:rPr lang="en-US" sz="2000" baseline="30000" dirty="0"/>
              <a:t>-</a:t>
            </a:r>
            <a:r>
              <a:rPr lang="en-US" sz="2000" dirty="0"/>
              <a:t>(aq) + HClO</a:t>
            </a:r>
            <a:endParaRPr lang="en-US" sz="2000" dirty="0"/>
          </a:p>
        </p:txBody>
      </p:sp>
      <p:sp>
        <p:nvSpPr>
          <p:cNvPr id="4" name="TextBox 3"/>
          <p:cNvSpPr txBox="1"/>
          <p:nvPr/>
        </p:nvSpPr>
        <p:spPr>
          <a:xfrm>
            <a:off x="5620343" y="3693620"/>
            <a:ext cx="2291757" cy="369332"/>
          </a:xfrm>
          <a:prstGeom prst="rect">
            <a:avLst/>
          </a:prstGeom>
          <a:noFill/>
        </p:spPr>
        <p:txBody>
          <a:bodyPr wrap="square" rtlCol="0">
            <a:spAutoFit/>
          </a:bodyPr>
          <a:lstStyle/>
          <a:p>
            <a:r>
              <a:rPr lang="en-US" dirty="0"/>
              <a:t>Act as an oxidant</a:t>
            </a:r>
            <a:endParaRPr lang="en-US" dirty="0"/>
          </a:p>
        </p:txBody>
      </p:sp>
      <p:sp>
        <p:nvSpPr>
          <p:cNvPr id="5" name="TextBox 4"/>
          <p:cNvSpPr txBox="1"/>
          <p:nvPr/>
        </p:nvSpPr>
        <p:spPr>
          <a:xfrm>
            <a:off x="5634941" y="3378839"/>
            <a:ext cx="1519729" cy="369332"/>
          </a:xfrm>
          <a:prstGeom prst="rect">
            <a:avLst/>
          </a:prstGeom>
          <a:noFill/>
        </p:spPr>
        <p:txBody>
          <a:bodyPr wrap="none" rtlCol="0">
            <a:spAutoFit/>
          </a:bodyPr>
          <a:lstStyle/>
          <a:p>
            <a:r>
              <a:rPr lang="en-US" dirty="0"/>
              <a:t>Chloric (I) acid</a:t>
            </a:r>
            <a:endParaRPr lang="en-US" dirty="0"/>
          </a:p>
        </p:txBody>
      </p:sp>
      <p:pic>
        <p:nvPicPr>
          <p:cNvPr id="6" name="Picture 5" descr="Acid litmus paper.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7773" y="3246311"/>
            <a:ext cx="2012143" cy="2647557"/>
          </a:xfrm>
          <a:prstGeom prst="rect">
            <a:avLst/>
          </a:prstGeom>
        </p:spPr>
      </p:pic>
      <p:pic>
        <p:nvPicPr>
          <p:cNvPr id="7" name="Picture 6" descr="Bleaching litmus paper.jpg"/>
          <p:cNvPicPr>
            <a:picLocks noChangeAspect="1"/>
          </p:cNvPicPr>
          <p:nvPr/>
        </p:nvPicPr>
        <p:blipFill rotWithShape="1">
          <a:blip r:embed="rId2" cstate="email">
            <a:extLst>
              <a:ext uri="{28A0092B-C50C-407E-A947-70E740481C1C}">
                <a14:useLocalDpi xmlns:a14="http://schemas.microsoft.com/office/drawing/2010/main" val="0"/>
              </a:ext>
            </a:extLst>
          </a:blip>
          <a:srcRect t="7496" b="15945"/>
          <a:stretch>
            <a:fillRect/>
          </a:stretch>
        </p:blipFill>
        <p:spPr>
          <a:xfrm>
            <a:off x="2809956" y="3255852"/>
            <a:ext cx="2467114" cy="2638016"/>
          </a:xfrm>
          <a:prstGeom prst="rect">
            <a:avLst/>
          </a:prstGeom>
        </p:spPr>
      </p:pic>
      <p:sp>
        <p:nvSpPr>
          <p:cNvPr id="8" name="TextBox 7"/>
          <p:cNvSpPr txBox="1"/>
          <p:nvPr/>
        </p:nvSpPr>
        <p:spPr>
          <a:xfrm>
            <a:off x="481746" y="5929931"/>
            <a:ext cx="2007453" cy="646331"/>
          </a:xfrm>
          <a:prstGeom prst="rect">
            <a:avLst/>
          </a:prstGeom>
          <a:noFill/>
        </p:spPr>
        <p:txBody>
          <a:bodyPr wrap="square" rtlCol="0">
            <a:spAutoFit/>
          </a:bodyPr>
          <a:lstStyle/>
          <a:p>
            <a:r>
              <a:rPr lang="en-US" b="1" dirty="0"/>
              <a:t>Litmus paper in regular acid</a:t>
            </a:r>
            <a:endParaRPr lang="en-US" b="1" dirty="0"/>
          </a:p>
        </p:txBody>
      </p:sp>
      <p:sp>
        <p:nvSpPr>
          <p:cNvPr id="9" name="TextBox 8"/>
          <p:cNvSpPr txBox="1"/>
          <p:nvPr/>
        </p:nvSpPr>
        <p:spPr>
          <a:xfrm>
            <a:off x="2683236" y="6068430"/>
            <a:ext cx="2639452" cy="645160"/>
          </a:xfrm>
          <a:prstGeom prst="rect">
            <a:avLst/>
          </a:prstGeom>
          <a:noFill/>
        </p:spPr>
        <p:txBody>
          <a:bodyPr wrap="square" rtlCol="0">
            <a:spAutoFit/>
          </a:bodyPr>
          <a:lstStyle/>
          <a:p>
            <a:r>
              <a:rPr lang="en-US" b="1" dirty="0"/>
              <a:t>Litmus paper in chlorine water</a:t>
            </a:r>
            <a:endParaRPr lang="en-US" b="1" dirty="0"/>
          </a:p>
        </p:txBody>
      </p:sp>
      <p:sp>
        <p:nvSpPr>
          <p:cNvPr id="10" name="TextBox 9"/>
          <p:cNvSpPr txBox="1"/>
          <p:nvPr/>
        </p:nvSpPr>
        <p:spPr>
          <a:xfrm>
            <a:off x="5516725" y="4639327"/>
            <a:ext cx="3275890" cy="1938992"/>
          </a:xfrm>
          <a:prstGeom prst="rect">
            <a:avLst/>
          </a:prstGeom>
          <a:noFill/>
        </p:spPr>
        <p:txBody>
          <a:bodyPr wrap="square" rtlCol="0">
            <a:spAutoFit/>
          </a:bodyPr>
          <a:lstStyle/>
          <a:p>
            <a:r>
              <a:rPr lang="en-US" sz="2000" dirty="0"/>
              <a:t>Applications: </a:t>
            </a:r>
            <a:endParaRPr lang="en-US" sz="2000" dirty="0"/>
          </a:p>
          <a:p>
            <a:pPr marL="285750" indent="-285750">
              <a:buFont typeface="Arial" panose="020B0604020202020204"/>
              <a:buChar char="•"/>
            </a:pPr>
            <a:r>
              <a:rPr lang="en-US" sz="2000" dirty="0"/>
              <a:t>Bleaches</a:t>
            </a:r>
            <a:endParaRPr lang="en-US" sz="2000" dirty="0"/>
          </a:p>
          <a:p>
            <a:pPr marL="285750" indent="-285750">
              <a:buFont typeface="Arial" panose="020B0604020202020204"/>
              <a:buChar char="•"/>
            </a:pPr>
            <a:r>
              <a:rPr lang="en-US" sz="2000" dirty="0"/>
              <a:t>Disinfectants (toxic to microbes)</a:t>
            </a:r>
            <a:endParaRPr lang="en-US" sz="2000" dirty="0"/>
          </a:p>
          <a:p>
            <a:pPr marL="285750" indent="-285750">
              <a:buFont typeface="Arial" panose="020B0604020202020204"/>
              <a:buChar char="•"/>
            </a:pPr>
            <a:r>
              <a:rPr lang="en-US" sz="2000" dirty="0"/>
              <a:t>Water treatment (chlorine) </a:t>
            </a:r>
            <a:endParaRPr lang="en-US" sz="2000" dirty="0"/>
          </a:p>
        </p:txBody>
      </p:sp>
      <p:pic>
        <p:nvPicPr>
          <p:cNvPr id="11" name="图片 10"/>
          <p:cNvPicPr>
            <a:picLocks noChangeAspect="1"/>
          </p:cNvPicPr>
          <p:nvPr>
            <p:custDataLst>
              <p:tags r:id="rId3"/>
            </p:custDataLst>
          </p:nvPr>
        </p:nvPicPr>
        <p:blipFill>
          <a:blip r:embed="rId4">
            <a:lum bright="-20000" contrast="40000"/>
          </a:blip>
          <a:stretch>
            <a:fillRect/>
          </a:stretch>
        </p:blipFill>
        <p:spPr>
          <a:xfrm>
            <a:off x="3684270" y="1202055"/>
            <a:ext cx="718820" cy="266700"/>
          </a:xfrm>
          <a:prstGeom prst="rect">
            <a:avLst/>
          </a:prstGeom>
        </p:spPr>
      </p:pic>
      <p:pic>
        <p:nvPicPr>
          <p:cNvPr id="12" name="图片 11"/>
          <p:cNvPicPr>
            <a:picLocks noChangeAspect="1"/>
          </p:cNvPicPr>
          <p:nvPr>
            <p:custDataLst>
              <p:tags r:id="rId5"/>
            </p:custDataLst>
          </p:nvPr>
        </p:nvPicPr>
        <p:blipFill>
          <a:blip r:embed="rId4">
            <a:lum bright="-20000" contrast="40000"/>
          </a:blip>
          <a:stretch>
            <a:fillRect/>
          </a:stretch>
        </p:blipFill>
        <p:spPr>
          <a:xfrm>
            <a:off x="4212590" y="1822450"/>
            <a:ext cx="718820" cy="266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8" grpId="0"/>
      <p:bldP spid="9"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359" y="389415"/>
            <a:ext cx="8793641" cy="3384550"/>
          </a:xfrm>
          <a:prstGeom prst="rect">
            <a:avLst/>
          </a:prstGeom>
          <a:noFill/>
        </p:spPr>
        <p:txBody>
          <a:bodyPr wrap="square" rtlCol="0">
            <a:spAutoFit/>
          </a:bodyPr>
          <a:lstStyle/>
          <a:p>
            <a:r>
              <a:rPr lang="en-US" sz="2800" b="1" dirty="0"/>
              <a:t>Reaction between alkali metals and halogens</a:t>
            </a:r>
            <a:endParaRPr lang="en-US" sz="2800" b="1" dirty="0"/>
          </a:p>
          <a:p>
            <a:endParaRPr lang="en-US" b="1" dirty="0"/>
          </a:p>
          <a:p>
            <a:endParaRPr lang="en-US" sz="2400" dirty="0"/>
          </a:p>
          <a:p>
            <a:r>
              <a:rPr lang="en-US" sz="2400" dirty="0"/>
              <a:t>All sets react rapidly with </a:t>
            </a:r>
            <a:r>
              <a:rPr lang="en-US" sz="2400" b="1" dirty="0">
                <a:solidFill>
                  <a:srgbClr val="FFFF00"/>
                </a:solidFill>
              </a:rPr>
              <a:t>Cs + F2 reacts most readily / vigorously and forms most ionic product CsF</a:t>
            </a:r>
            <a:r>
              <a:rPr lang="en-US" sz="2400" dirty="0"/>
              <a:t>.</a:t>
            </a:r>
            <a:endParaRPr lang="en-US" sz="2400" dirty="0"/>
          </a:p>
          <a:p>
            <a:endParaRPr lang="en-US" sz="2400" dirty="0"/>
          </a:p>
          <a:p>
            <a:pPr marL="457200" lvl="1" indent="457200"/>
            <a:r>
              <a:rPr lang="en-US" sz="2400" b="1" dirty="0">
                <a:solidFill>
                  <a:srgbClr val="FFFF00"/>
                </a:solidFill>
              </a:rPr>
              <a:t>2 M + X</a:t>
            </a:r>
            <a:r>
              <a:rPr lang="en-US" sz="2400" b="1" baseline="-25000" dirty="0">
                <a:solidFill>
                  <a:srgbClr val="FFFF00"/>
                </a:solidFill>
              </a:rPr>
              <a:t>2</a:t>
            </a:r>
            <a:r>
              <a:rPr lang="en-US" sz="2400" b="1" dirty="0">
                <a:solidFill>
                  <a:srgbClr val="FFFF00"/>
                </a:solidFill>
              </a:rPr>
              <a:t> → 2 MX</a:t>
            </a:r>
            <a:endParaRPr lang="en-US" sz="2400" b="1" dirty="0">
              <a:solidFill>
                <a:srgbClr val="FFFF00"/>
              </a:solidFill>
            </a:endParaRPr>
          </a:p>
          <a:p>
            <a:pPr marL="457200" lvl="1" indent="457200"/>
            <a:endParaRPr lang="en-US" sz="2400" b="1" dirty="0">
              <a:solidFill>
                <a:srgbClr val="FFFF00"/>
              </a:solidFill>
            </a:endParaRPr>
          </a:p>
          <a:p>
            <a:pPr marL="457200" lvl="1" indent="457200"/>
            <a:r>
              <a:rPr lang="en-US" sz="2400" b="1" dirty="0">
                <a:solidFill>
                  <a:srgbClr val="FFFF00"/>
                </a:solidFill>
              </a:rPr>
              <a:t>e.g. 2 Cs + F</a:t>
            </a:r>
            <a:r>
              <a:rPr lang="en-US" sz="2400" b="1" baseline="-25000" dirty="0">
                <a:solidFill>
                  <a:srgbClr val="FFFF00"/>
                </a:solidFill>
              </a:rPr>
              <a:t>2</a:t>
            </a:r>
            <a:r>
              <a:rPr lang="en-US" sz="2400" b="1" dirty="0">
                <a:solidFill>
                  <a:srgbClr val="FFFF00"/>
                </a:solidFill>
              </a:rPr>
              <a:t> → 2 CsF</a:t>
            </a:r>
            <a:endParaRPr lang="en-US" sz="24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359" y="389415"/>
            <a:ext cx="8793641" cy="1908215"/>
          </a:xfrm>
          <a:prstGeom prst="rect">
            <a:avLst/>
          </a:prstGeom>
          <a:noFill/>
        </p:spPr>
        <p:txBody>
          <a:bodyPr wrap="square" rtlCol="0">
            <a:spAutoFit/>
          </a:bodyPr>
          <a:lstStyle/>
          <a:p>
            <a:r>
              <a:rPr lang="en-US" sz="2800" b="1" dirty="0"/>
              <a:t>Salts containing halide ion</a:t>
            </a:r>
            <a:endParaRPr lang="en-US" sz="2800" b="1" dirty="0"/>
          </a:p>
          <a:p>
            <a:endParaRPr lang="en-US" b="1" dirty="0"/>
          </a:p>
          <a:p>
            <a:r>
              <a:rPr lang="en-US" sz="2400" dirty="0"/>
              <a:t>Usually white and soluble in water (colorless solutions);</a:t>
            </a:r>
            <a:endParaRPr lang="en-US" sz="2400" dirty="0"/>
          </a:p>
          <a:p>
            <a:r>
              <a:rPr lang="en-US" sz="2400" dirty="0"/>
              <a:t>Silver (Ag), Lead (Pb) halides are insoluble (colored precipitates).</a:t>
            </a:r>
            <a:endParaRPr lang="en-US" sz="2400" dirty="0"/>
          </a:p>
        </p:txBody>
      </p:sp>
      <p:sp>
        <p:nvSpPr>
          <p:cNvPr id="3" name="TextBox 2"/>
          <p:cNvSpPr txBox="1"/>
          <p:nvPr/>
        </p:nvSpPr>
        <p:spPr>
          <a:xfrm>
            <a:off x="408754" y="2770292"/>
            <a:ext cx="2048959" cy="400110"/>
          </a:xfrm>
          <a:prstGeom prst="rect">
            <a:avLst/>
          </a:prstGeom>
          <a:noFill/>
        </p:spPr>
        <p:txBody>
          <a:bodyPr wrap="none" rtlCol="0">
            <a:spAutoFit/>
          </a:bodyPr>
          <a:lstStyle/>
          <a:p>
            <a:r>
              <a:rPr lang="en-US" sz="2000" b="1" dirty="0"/>
              <a:t>Halide ion tests</a:t>
            </a:r>
            <a:endParaRPr lang="en-US" sz="2000" b="1" dirty="0"/>
          </a:p>
        </p:txBody>
      </p:sp>
      <p:pic>
        <p:nvPicPr>
          <p:cNvPr id="4" name="Picture 3" descr="lead iodide.jpg"/>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516477" y="3310463"/>
            <a:ext cx="2023624" cy="2462204"/>
          </a:xfrm>
          <a:prstGeom prst="rect">
            <a:avLst/>
          </a:prstGeom>
        </p:spPr>
      </p:pic>
      <p:sp>
        <p:nvSpPr>
          <p:cNvPr id="5" name="TextBox 4"/>
          <p:cNvSpPr txBox="1"/>
          <p:nvPr/>
        </p:nvSpPr>
        <p:spPr>
          <a:xfrm>
            <a:off x="1070639" y="5805465"/>
            <a:ext cx="603200" cy="400110"/>
          </a:xfrm>
          <a:prstGeom prst="rect">
            <a:avLst/>
          </a:prstGeom>
          <a:noFill/>
        </p:spPr>
        <p:txBody>
          <a:bodyPr wrap="none" rtlCol="0">
            <a:spAutoFit/>
          </a:bodyPr>
          <a:lstStyle/>
          <a:p>
            <a:r>
              <a:rPr lang="en-US" sz="2000" dirty="0"/>
              <a:t>PbI</a:t>
            </a:r>
            <a:r>
              <a:rPr lang="en-US" sz="2000" baseline="-25000" dirty="0"/>
              <a:t>2</a:t>
            </a:r>
            <a:endParaRPr lang="en-US" sz="2000" baseline="-25000" dirty="0"/>
          </a:p>
        </p:txBody>
      </p:sp>
      <p:sp>
        <p:nvSpPr>
          <p:cNvPr id="8" name="TextBox 7"/>
          <p:cNvSpPr txBox="1"/>
          <p:nvPr/>
        </p:nvSpPr>
        <p:spPr>
          <a:xfrm>
            <a:off x="5021805" y="5996727"/>
            <a:ext cx="1249786" cy="400110"/>
          </a:xfrm>
          <a:prstGeom prst="rect">
            <a:avLst/>
          </a:prstGeom>
          <a:noFill/>
        </p:spPr>
        <p:txBody>
          <a:bodyPr wrap="none" rtlCol="0">
            <a:spAutoFit/>
          </a:bodyPr>
          <a:lstStyle/>
          <a:p>
            <a:r>
              <a:rPr lang="en-US" sz="2000" dirty="0"/>
              <a:t>Ag halides</a:t>
            </a:r>
            <a:endParaRPr lang="en-US" sz="2000" dirty="0"/>
          </a:p>
        </p:txBody>
      </p:sp>
      <p:grpSp>
        <p:nvGrpSpPr>
          <p:cNvPr id="15" name="Group 14"/>
          <p:cNvGrpSpPr/>
          <p:nvPr/>
        </p:nvGrpSpPr>
        <p:grpSpPr>
          <a:xfrm>
            <a:off x="3956135" y="3132512"/>
            <a:ext cx="3618894" cy="2806056"/>
            <a:chOff x="3956135" y="2522912"/>
            <a:chExt cx="3618894" cy="2806056"/>
          </a:xfrm>
        </p:grpSpPr>
        <p:pic>
          <p:nvPicPr>
            <p:cNvPr id="7" name="Picture 6" descr="Silver_halide_precipitates-SPL.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56135" y="2522912"/>
              <a:ext cx="3618894" cy="2806056"/>
            </a:xfrm>
            <a:prstGeom prst="rect">
              <a:avLst/>
            </a:prstGeom>
          </p:spPr>
        </p:pic>
        <p:sp>
          <p:nvSpPr>
            <p:cNvPr id="9" name="TextBox 8"/>
            <p:cNvSpPr txBox="1"/>
            <p:nvPr/>
          </p:nvSpPr>
          <p:spPr>
            <a:xfrm>
              <a:off x="5696038" y="3341450"/>
              <a:ext cx="930063" cy="461665"/>
            </a:xfrm>
            <a:prstGeom prst="rect">
              <a:avLst/>
            </a:prstGeom>
            <a:noFill/>
          </p:spPr>
          <p:txBody>
            <a:bodyPr wrap="none" rtlCol="0">
              <a:spAutoFit/>
            </a:bodyPr>
            <a:lstStyle/>
            <a:p>
              <a:r>
                <a:rPr lang="en-US" sz="2400" dirty="0"/>
                <a:t>AgCl</a:t>
              </a:r>
              <a:endParaRPr lang="en-US" sz="2400" baseline="-25000" dirty="0"/>
            </a:p>
          </p:txBody>
        </p:sp>
        <p:sp>
          <p:nvSpPr>
            <p:cNvPr id="12" name="TextBox 11"/>
            <p:cNvSpPr txBox="1"/>
            <p:nvPr/>
          </p:nvSpPr>
          <p:spPr>
            <a:xfrm>
              <a:off x="4886215" y="3326851"/>
              <a:ext cx="888385" cy="461665"/>
            </a:xfrm>
            <a:prstGeom prst="rect">
              <a:avLst/>
            </a:prstGeom>
            <a:noFill/>
          </p:spPr>
          <p:txBody>
            <a:bodyPr wrap="none" rtlCol="0">
              <a:spAutoFit/>
            </a:bodyPr>
            <a:lstStyle/>
            <a:p>
              <a:r>
                <a:rPr lang="en-US" sz="2400" dirty="0"/>
                <a:t>AgBr</a:t>
              </a:r>
              <a:endParaRPr lang="en-US" sz="2400" baseline="-25000" dirty="0"/>
            </a:p>
          </p:txBody>
        </p:sp>
        <p:sp>
          <p:nvSpPr>
            <p:cNvPr id="13" name="TextBox 12"/>
            <p:cNvSpPr txBox="1"/>
            <p:nvPr/>
          </p:nvSpPr>
          <p:spPr>
            <a:xfrm>
              <a:off x="6576758" y="3341450"/>
              <a:ext cx="768159" cy="461665"/>
            </a:xfrm>
            <a:prstGeom prst="rect">
              <a:avLst/>
            </a:prstGeom>
            <a:noFill/>
          </p:spPr>
          <p:txBody>
            <a:bodyPr wrap="none" rtlCol="0">
              <a:spAutoFit/>
            </a:bodyPr>
            <a:lstStyle/>
            <a:p>
              <a:r>
                <a:rPr lang="en-US" sz="2400" dirty="0"/>
                <a:t>AgF</a:t>
              </a:r>
              <a:endParaRPr lang="en-US" sz="2400" baseline="-25000" dirty="0"/>
            </a:p>
          </p:txBody>
        </p:sp>
        <p:sp>
          <p:nvSpPr>
            <p:cNvPr id="14" name="TextBox 13"/>
            <p:cNvSpPr txBox="1"/>
            <p:nvPr/>
          </p:nvSpPr>
          <p:spPr>
            <a:xfrm>
              <a:off x="4072563" y="3331479"/>
              <a:ext cx="688009" cy="461665"/>
            </a:xfrm>
            <a:prstGeom prst="rect">
              <a:avLst/>
            </a:prstGeom>
            <a:noFill/>
          </p:spPr>
          <p:txBody>
            <a:bodyPr wrap="none" rtlCol="0">
              <a:spAutoFit/>
            </a:bodyPr>
            <a:lstStyle/>
            <a:p>
              <a:r>
                <a:rPr lang="en-US" sz="2400" dirty="0"/>
                <a:t>AgI</a:t>
              </a:r>
              <a:endParaRPr lang="en-US" sz="2400" baseline="-25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14.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5813" y="1591320"/>
            <a:ext cx="5815766" cy="2864482"/>
          </a:xfrm>
          <a:prstGeom prst="rect">
            <a:avLst/>
          </a:prstGeom>
        </p:spPr>
      </p:pic>
      <p:grpSp>
        <p:nvGrpSpPr>
          <p:cNvPr id="9" name="Group 8"/>
          <p:cNvGrpSpPr/>
          <p:nvPr/>
        </p:nvGrpSpPr>
        <p:grpSpPr>
          <a:xfrm>
            <a:off x="6524155" y="1693509"/>
            <a:ext cx="2288510" cy="2766618"/>
            <a:chOff x="6786919" y="1503722"/>
            <a:chExt cx="2288510" cy="2766618"/>
          </a:xfrm>
        </p:grpSpPr>
        <p:pic>
          <p:nvPicPr>
            <p:cNvPr id="4" name="Picture 3" descr="Silver_halide_precipitates-SPL.jpg"/>
            <p:cNvPicPr>
              <a:picLocks noChangeAspect="1"/>
            </p:cNvPicPr>
            <p:nvPr/>
          </p:nvPicPr>
          <p:blipFill rotWithShape="1">
            <a:blip r:embed="rId2" cstate="email">
              <a:extLst>
                <a:ext uri="{28A0092B-C50C-407E-A947-70E740481C1C}">
                  <a14:useLocalDpi xmlns:a14="http://schemas.microsoft.com/office/drawing/2010/main" val="0"/>
                </a:ext>
              </a:extLst>
            </a:blip>
            <a:srcRect t="22470" r="27585" b="6772"/>
            <a:stretch>
              <a:fillRect/>
            </a:stretch>
          </p:blipFill>
          <p:spPr>
            <a:xfrm rot="16200000">
              <a:off x="6644064" y="1838975"/>
              <a:ext cx="2766618" cy="2096112"/>
            </a:xfrm>
            <a:prstGeom prst="rect">
              <a:avLst/>
            </a:prstGeom>
          </p:spPr>
        </p:pic>
        <p:sp>
          <p:nvSpPr>
            <p:cNvPr id="5" name="TextBox 4"/>
            <p:cNvSpPr txBox="1"/>
            <p:nvPr/>
          </p:nvSpPr>
          <p:spPr>
            <a:xfrm>
              <a:off x="6786919" y="1793930"/>
              <a:ext cx="930063" cy="461665"/>
            </a:xfrm>
            <a:prstGeom prst="rect">
              <a:avLst/>
            </a:prstGeom>
            <a:noFill/>
          </p:spPr>
          <p:txBody>
            <a:bodyPr wrap="none" rtlCol="0">
              <a:spAutoFit/>
            </a:bodyPr>
            <a:lstStyle/>
            <a:p>
              <a:r>
                <a:rPr lang="en-US" sz="2400" dirty="0"/>
                <a:t>AgCl</a:t>
              </a:r>
              <a:endParaRPr lang="en-US" sz="2400" baseline="-25000" dirty="0"/>
            </a:p>
          </p:txBody>
        </p:sp>
        <p:sp>
          <p:nvSpPr>
            <p:cNvPr id="6" name="TextBox 5"/>
            <p:cNvSpPr txBox="1"/>
            <p:nvPr/>
          </p:nvSpPr>
          <p:spPr>
            <a:xfrm>
              <a:off x="6807629" y="2684485"/>
              <a:ext cx="888385" cy="461665"/>
            </a:xfrm>
            <a:prstGeom prst="rect">
              <a:avLst/>
            </a:prstGeom>
            <a:noFill/>
          </p:spPr>
          <p:txBody>
            <a:bodyPr wrap="none" rtlCol="0">
              <a:spAutoFit/>
            </a:bodyPr>
            <a:lstStyle/>
            <a:p>
              <a:r>
                <a:rPr lang="en-US" sz="2400" dirty="0"/>
                <a:t>AgBr</a:t>
              </a:r>
              <a:endParaRPr lang="en-US" sz="2400" baseline="-25000" dirty="0"/>
            </a:p>
          </p:txBody>
        </p:sp>
        <p:sp>
          <p:nvSpPr>
            <p:cNvPr id="8" name="TextBox 7"/>
            <p:cNvSpPr txBox="1"/>
            <p:nvPr/>
          </p:nvSpPr>
          <p:spPr>
            <a:xfrm>
              <a:off x="6816115" y="3586881"/>
              <a:ext cx="688009" cy="461665"/>
            </a:xfrm>
            <a:prstGeom prst="rect">
              <a:avLst/>
            </a:prstGeom>
            <a:noFill/>
          </p:spPr>
          <p:txBody>
            <a:bodyPr wrap="none" rtlCol="0">
              <a:spAutoFit/>
            </a:bodyPr>
            <a:lstStyle/>
            <a:p>
              <a:r>
                <a:rPr lang="en-US" sz="2400" dirty="0"/>
                <a:t>AgI</a:t>
              </a:r>
              <a:endParaRPr lang="en-US" sz="2400" baseline="-25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359" y="454851"/>
            <a:ext cx="8233432" cy="2646045"/>
          </a:xfrm>
          <a:prstGeom prst="rect">
            <a:avLst/>
          </a:prstGeom>
          <a:noFill/>
        </p:spPr>
        <p:txBody>
          <a:bodyPr wrap="square" rtlCol="0">
            <a:spAutoFit/>
          </a:bodyPr>
          <a:lstStyle/>
          <a:p>
            <a:r>
              <a:rPr lang="en-US" sz="2800" b="1" dirty="0"/>
              <a:t>Halogen displacement reactions</a:t>
            </a:r>
            <a:endParaRPr lang="en-US" sz="2800" b="1" dirty="0"/>
          </a:p>
          <a:p>
            <a:endParaRPr lang="en-US" b="1" dirty="0"/>
          </a:p>
          <a:p>
            <a:r>
              <a:rPr lang="en-US" sz="2400" dirty="0"/>
              <a:t>Going down the group, halogens become less powerful oxidizing agents (electronegativity decrease).</a:t>
            </a:r>
            <a:endParaRPr lang="en-US" sz="2400" dirty="0"/>
          </a:p>
          <a:p>
            <a:r>
              <a:rPr lang="en-US" sz="2400" dirty="0"/>
              <a:t>Higher halogen will displace/oxidize a lower halide ion from its salts:</a:t>
            </a:r>
            <a:endParaRPr lang="en-US" sz="2400" dirty="0"/>
          </a:p>
        </p:txBody>
      </p:sp>
      <p:pic>
        <p:nvPicPr>
          <p:cNvPr id="3" name="Picture 2" descr="3-1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9449" y="3401627"/>
            <a:ext cx="5615252" cy="1263883"/>
          </a:xfrm>
          <a:prstGeom prst="rect">
            <a:avLst/>
          </a:prstGeom>
        </p:spPr>
      </p:pic>
      <p:sp>
        <p:nvSpPr>
          <p:cNvPr id="4" name="TextBox 3"/>
          <p:cNvSpPr txBox="1"/>
          <p:nvPr/>
        </p:nvSpPr>
        <p:spPr>
          <a:xfrm>
            <a:off x="1732095" y="3884227"/>
            <a:ext cx="2297424" cy="369332"/>
          </a:xfrm>
          <a:prstGeom prst="rect">
            <a:avLst/>
          </a:prstGeom>
          <a:noFill/>
        </p:spPr>
        <p:txBody>
          <a:bodyPr wrap="none" rtlCol="0">
            <a:spAutoFit/>
          </a:bodyPr>
          <a:lstStyle/>
          <a:p>
            <a:r>
              <a:rPr lang="en-US" dirty="0">
                <a:solidFill>
                  <a:srgbClr val="FF0000"/>
                </a:solidFill>
              </a:rPr>
              <a:t>Colorless to brown </a:t>
            </a:r>
            <a:endParaRPr lang="en-US" dirty="0">
              <a:solidFill>
                <a:srgbClr val="FF0000"/>
              </a:solidFill>
            </a:endParaRPr>
          </a:p>
        </p:txBody>
      </p:sp>
      <p:pic>
        <p:nvPicPr>
          <p:cNvPr id="5" name="Picture 4" descr="Chlorine water pour in KBr.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420265" y="3401628"/>
            <a:ext cx="2420836" cy="3222784"/>
          </a:xfrm>
          <a:prstGeom prst="rect">
            <a:avLst/>
          </a:prstGeom>
        </p:spPr>
      </p:pic>
      <p:sp>
        <p:nvSpPr>
          <p:cNvPr id="6" name="TextBox 5"/>
          <p:cNvSpPr txBox="1"/>
          <p:nvPr/>
        </p:nvSpPr>
        <p:spPr>
          <a:xfrm>
            <a:off x="2311400" y="5061100"/>
            <a:ext cx="4108865" cy="829945"/>
          </a:xfrm>
          <a:prstGeom prst="rect">
            <a:avLst/>
          </a:prstGeom>
          <a:noFill/>
        </p:spPr>
        <p:txBody>
          <a:bodyPr wrap="square" rtlCol="0">
            <a:spAutoFit/>
          </a:bodyPr>
          <a:lstStyle/>
          <a:p>
            <a:r>
              <a:rPr lang="en-US" sz="2400" dirty="0"/>
              <a:t>Chlorine water added in KBr solution</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40970" y="543560"/>
            <a:ext cx="8862060" cy="577088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600" y="1587153"/>
            <a:ext cx="9144000" cy="4239125"/>
            <a:chOff x="14600" y="1587153"/>
            <a:chExt cx="9144000" cy="4239125"/>
          </a:xfrm>
        </p:grpSpPr>
        <p:pic>
          <p:nvPicPr>
            <p:cNvPr id="2" name="Picture 1" descr="3-16.png"/>
            <p:cNvPicPr>
              <a:picLocks noChangeAspect="1"/>
            </p:cNvPicPr>
            <p:nvPr/>
          </p:nvPicPr>
          <p:blipFill rotWithShape="1">
            <a:blip r:embed="rId1">
              <a:extLst>
                <a:ext uri="{28A0092B-C50C-407E-A947-70E740481C1C}">
                  <a14:useLocalDpi xmlns:a14="http://schemas.microsoft.com/office/drawing/2010/main" val="0"/>
                </a:ext>
              </a:extLst>
            </a:blip>
            <a:srcRect b="89691"/>
            <a:stretch>
              <a:fillRect/>
            </a:stretch>
          </p:blipFill>
          <p:spPr>
            <a:xfrm>
              <a:off x="14600" y="1587153"/>
              <a:ext cx="9144000" cy="558935"/>
            </a:xfrm>
            <a:prstGeom prst="rect">
              <a:avLst/>
            </a:prstGeom>
          </p:spPr>
        </p:pic>
        <p:pic>
          <p:nvPicPr>
            <p:cNvPr id="3" name="Picture 2" descr="3-16.png"/>
            <p:cNvPicPr>
              <a:picLocks noChangeAspect="1"/>
            </p:cNvPicPr>
            <p:nvPr/>
          </p:nvPicPr>
          <p:blipFill rotWithShape="1">
            <a:blip r:embed="rId1">
              <a:extLst>
                <a:ext uri="{28A0092B-C50C-407E-A947-70E740481C1C}">
                  <a14:useLocalDpi xmlns:a14="http://schemas.microsoft.com/office/drawing/2010/main" val="0"/>
                </a:ext>
              </a:extLst>
            </a:blip>
            <a:srcRect t="31851"/>
            <a:stretch>
              <a:fillRect/>
            </a:stretch>
          </p:blipFill>
          <p:spPr>
            <a:xfrm>
              <a:off x="14600" y="2131489"/>
              <a:ext cx="9144000" cy="3694789"/>
            </a:xfrm>
            <a:prstGeom prst="rect">
              <a:avLst/>
            </a:prstGeom>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6"/>
          <p:cNvPicPr>
            <a:picLocks noChangeAspect="1" noChangeArrowheads="1"/>
          </p:cNvPicPr>
          <p:nvPr/>
        </p:nvPicPr>
        <p:blipFill>
          <a:blip r:embed="rId1">
            <a:extLst>
              <a:ext uri="{28A0092B-C50C-407E-A947-70E740481C1C}">
                <a14:useLocalDpi xmlns:a14="http://schemas.microsoft.com/office/drawing/2010/main" val="0"/>
              </a:ext>
            </a:extLst>
          </a:blip>
          <a:srcRect l="36572" r="26050" b="7562"/>
          <a:stretch>
            <a:fillRect/>
          </a:stretch>
        </p:blipFill>
        <p:spPr bwMode="auto">
          <a:xfrm>
            <a:off x="76200" y="1295400"/>
            <a:ext cx="10033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1435100"/>
            <a:ext cx="80200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25" y="3416300"/>
            <a:ext cx="8010525"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p:cNvSpPr>
          <p:nvPr>
            <p:ph type="title"/>
          </p:nvPr>
        </p:nvSpPr>
        <p:spPr>
          <a:xfrm>
            <a:off x="1089025" y="228600"/>
            <a:ext cx="6683375" cy="1206500"/>
          </a:xfrm>
        </p:spPr>
        <p:txBody>
          <a:bodyPr/>
          <a:lstStyle/>
          <a:p>
            <a:pPr eaLnBrk="1" fontAlgn="auto" hangingPunct="1">
              <a:spcAft>
                <a:spcPts val="0"/>
              </a:spcAft>
              <a:defRPr/>
            </a:pPr>
            <a:r>
              <a:rPr lang="en-US" altLang="zh-CN" b="1" dirty="0">
                <a:ea typeface="宋体" panose="02010600030101010101" pitchFamily="2" charset="-122"/>
              </a:rPr>
              <a:t>Group 18: the noble gases</a:t>
            </a:r>
            <a:endParaRPr lang="zh-CN" altLang="en-US" b="1"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9"/>
          <p:cNvPicPr>
            <a:picLocks noChangeAspect="1" noChangeArrowheads="1"/>
          </p:cNvPicPr>
          <p:nvPr/>
        </p:nvPicPr>
        <p:blipFill>
          <a:blip r:embed="rId1">
            <a:extLst>
              <a:ext uri="{28A0092B-C50C-407E-A947-70E740481C1C}">
                <a14:useLocalDpi xmlns:a14="http://schemas.microsoft.com/office/drawing/2010/main" val="0"/>
              </a:ext>
            </a:extLst>
          </a:blip>
          <a:srcRect l="25095" t="5232" b="11046"/>
          <a:stretch>
            <a:fillRect/>
          </a:stretch>
        </p:blipFill>
        <p:spPr bwMode="auto">
          <a:xfrm>
            <a:off x="304800" y="838200"/>
            <a:ext cx="8458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2900" y="685800"/>
            <a:ext cx="8507413"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2980055"/>
            <a:ext cx="8483600" cy="197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1002" t="2384" r="2007" b="15971"/>
          <a:stretch>
            <a:fillRect/>
          </a:stretch>
        </p:blipFill>
        <p:spPr bwMode="auto">
          <a:xfrm>
            <a:off x="126999" y="2159000"/>
            <a:ext cx="8813801" cy="29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p:cNvSpPr txBox="1"/>
          <p:nvPr/>
        </p:nvSpPr>
        <p:spPr>
          <a:xfrm>
            <a:off x="1963259" y="1049977"/>
            <a:ext cx="5618641" cy="584775"/>
          </a:xfrm>
          <a:prstGeom prst="rect">
            <a:avLst/>
          </a:prstGeom>
          <a:noFill/>
        </p:spPr>
        <p:txBody>
          <a:bodyPr wrap="square" rtlCol="0">
            <a:spAutoFit/>
          </a:bodyPr>
          <a:lstStyle/>
          <a:p>
            <a:r>
              <a:rPr lang="en-US" sz="3200" b="1" dirty="0"/>
              <a:t>Trends in period 3 oxides</a:t>
            </a:r>
            <a:endParaRPr lang="en-US" sz="3200" b="1" dirty="0"/>
          </a:p>
        </p:txBody>
      </p:sp>
      <p:sp>
        <p:nvSpPr>
          <p:cNvPr id="2" name="文本框 1"/>
          <p:cNvSpPr txBox="1"/>
          <p:nvPr/>
        </p:nvSpPr>
        <p:spPr>
          <a:xfrm>
            <a:off x="2995244" y="3261946"/>
            <a:ext cx="1538655" cy="523220"/>
          </a:xfrm>
          <a:prstGeom prst="rect">
            <a:avLst/>
          </a:prstGeom>
          <a:solidFill>
            <a:srgbClr val="FFFFFF"/>
          </a:solidFill>
        </p:spPr>
        <p:txBody>
          <a:bodyPr wrap="square" rtlCol="0">
            <a:spAutoFit/>
          </a:bodyPr>
          <a:lstStyle/>
          <a:p>
            <a:pPr algn="ctr"/>
            <a:r>
              <a:rPr lang="en-US" altLang="zh-CN" sz="1400" dirty="0">
                <a:solidFill>
                  <a:schemeClr val="bg1"/>
                </a:solidFill>
                <a:latin typeface="Times New Roman" panose="02020603050405020304" pitchFamily="18" charset="0"/>
                <a:cs typeface="Times New Roman" panose="02020603050405020304" pitchFamily="18" charset="0"/>
              </a:rPr>
              <a:t>Ionic with covalent character</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5660781" y="2211076"/>
            <a:ext cx="712177" cy="369332"/>
          </a:xfrm>
          <a:prstGeom prst="rect">
            <a:avLst/>
          </a:prstGeom>
          <a:solidFill>
            <a:srgbClr val="E4C540"/>
          </a:solid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P</a:t>
            </a:r>
            <a:r>
              <a:rPr lang="en-US" baseline="-25000" dirty="0">
                <a:solidFill>
                  <a:schemeClr val="bg1"/>
                </a:solidFill>
                <a:latin typeface="Times New Roman" panose="02020603050405020304" pitchFamily="18" charset="0"/>
                <a:cs typeface="Times New Roman" panose="02020603050405020304" pitchFamily="18" charset="0"/>
              </a:rPr>
              <a:t>4</a:t>
            </a:r>
            <a:r>
              <a:rPr lang="en-US" dirty="0">
                <a:solidFill>
                  <a:schemeClr val="bg1"/>
                </a:solidFill>
                <a:latin typeface="Times New Roman" panose="02020603050405020304" pitchFamily="18" charset="0"/>
                <a:cs typeface="Times New Roman" panose="02020603050405020304" pitchFamily="18" charset="0"/>
              </a:rPr>
              <a:t>O</a:t>
            </a:r>
            <a:r>
              <a:rPr lang="en-US" baseline="-25000" dirty="0">
                <a:solidFill>
                  <a:schemeClr val="bg1"/>
                </a:solidFill>
                <a:latin typeface="Times New Roman" panose="02020603050405020304" pitchFamily="18" charset="0"/>
                <a:cs typeface="Times New Roman" panose="02020603050405020304" pitchFamily="18" charset="0"/>
              </a:rPr>
              <a:t>10</a:t>
            </a:r>
            <a:endParaRPr lang="en-US" baseline="-25000" dirty="0">
              <a:solidFill>
                <a:schemeClr val="bg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5660781" y="4639031"/>
            <a:ext cx="712177" cy="369332"/>
          </a:xfrm>
          <a:prstGeom prst="rect">
            <a:avLst/>
          </a:prstGeom>
          <a:solidFill>
            <a:srgbClr val="FFFFFF"/>
          </a:solid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P</a:t>
            </a:r>
            <a:r>
              <a:rPr lang="en-US" baseline="-25000" dirty="0">
                <a:solidFill>
                  <a:schemeClr val="bg1"/>
                </a:solidFill>
                <a:latin typeface="Times New Roman" panose="02020603050405020304" pitchFamily="18" charset="0"/>
                <a:cs typeface="Times New Roman" panose="02020603050405020304" pitchFamily="18" charset="0"/>
              </a:rPr>
              <a:t>4</a:t>
            </a:r>
            <a:r>
              <a:rPr lang="en-US" dirty="0">
                <a:solidFill>
                  <a:schemeClr val="bg1"/>
                </a:solidFill>
                <a:latin typeface="Times New Roman" panose="02020603050405020304" pitchFamily="18" charset="0"/>
                <a:cs typeface="Times New Roman" panose="02020603050405020304" pitchFamily="18" charset="0"/>
              </a:rPr>
              <a:t>O</a:t>
            </a:r>
            <a:r>
              <a:rPr lang="en-US" baseline="-25000" dirty="0">
                <a:solidFill>
                  <a:schemeClr val="bg1"/>
                </a:solidFill>
                <a:latin typeface="Times New Roman" panose="02020603050405020304" pitchFamily="18" charset="0"/>
                <a:cs typeface="Times New Roman" panose="02020603050405020304" pitchFamily="18" charset="0"/>
              </a:rPr>
              <a:t>6</a:t>
            </a:r>
            <a:endParaRPr lang="en-US" baseline="-25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533400"/>
            <a:ext cx="8185785" cy="5440045"/>
          </a:xfrm>
        </p:spPr>
        <p:txBody>
          <a:bodyPr>
            <a:normAutofit/>
          </a:bodyPr>
          <a:lstStyle/>
          <a:p>
            <a:r>
              <a:rPr lang="en-US" altLang="zh-CN" sz="2400" b="1" dirty="0">
                <a:solidFill>
                  <a:srgbClr val="FFFF00"/>
                </a:solidFill>
              </a:rPr>
              <a:t>Basic oxide: oxide that can react with acid to form salt and water. </a:t>
            </a:r>
            <a:r>
              <a:rPr lang="en-US" altLang="zh-CN" sz="2400" b="1" dirty="0">
                <a:solidFill>
                  <a:schemeClr val="tx1"/>
                </a:solidFill>
              </a:rPr>
              <a:t>Oxide ion combines with 2 H</a:t>
            </a:r>
            <a:r>
              <a:rPr lang="en-US" altLang="zh-CN" sz="2400" b="1" baseline="30000" dirty="0">
                <a:solidFill>
                  <a:schemeClr val="tx1"/>
                </a:solidFill>
              </a:rPr>
              <a:t>+</a:t>
            </a:r>
            <a:r>
              <a:rPr lang="en-US" altLang="zh-CN" sz="2400" b="1" dirty="0">
                <a:solidFill>
                  <a:schemeClr val="tx1"/>
                </a:solidFill>
              </a:rPr>
              <a:t> to form water.</a:t>
            </a:r>
            <a:endParaRPr lang="en-US" altLang="zh-CN" sz="2400" b="1" dirty="0">
              <a:solidFill>
                <a:schemeClr val="tx1"/>
              </a:solidFill>
            </a:endParaRPr>
          </a:p>
          <a:p>
            <a:r>
              <a:rPr lang="en-US" altLang="zh-CN" sz="2400" b="1" dirty="0">
                <a:solidFill>
                  <a:srgbClr val="FFFF00"/>
                </a:solidFill>
              </a:rPr>
              <a:t>Acidic oxide: oxide that can react with alkali to form salt and water.</a:t>
            </a:r>
            <a:endParaRPr lang="en-US" altLang="zh-CN" sz="2400" b="1" dirty="0">
              <a:solidFill>
                <a:srgbClr val="FFFF00"/>
              </a:solidFill>
            </a:endParaRPr>
          </a:p>
          <a:p>
            <a:r>
              <a:rPr lang="en-US" altLang="zh-CN" sz="2400" b="1" dirty="0">
                <a:solidFill>
                  <a:srgbClr val="FFFF00"/>
                </a:solidFill>
              </a:rPr>
              <a:t>Relatively strong basic oxide reacts with water to form alkalies, e.g. Na</a:t>
            </a:r>
            <a:r>
              <a:rPr lang="en-US" altLang="zh-CN" sz="2400" b="1" baseline="-25000" dirty="0">
                <a:solidFill>
                  <a:srgbClr val="FFFF00"/>
                </a:solidFill>
              </a:rPr>
              <a:t>2</a:t>
            </a:r>
            <a:r>
              <a:rPr lang="en-US" altLang="zh-CN" sz="2400" b="1" dirty="0">
                <a:solidFill>
                  <a:srgbClr val="FFFF00"/>
                </a:solidFill>
              </a:rPr>
              <a:t>O, K</a:t>
            </a:r>
            <a:r>
              <a:rPr lang="en-US" altLang="zh-CN" sz="2400" b="1" baseline="-25000" dirty="0">
                <a:solidFill>
                  <a:srgbClr val="FFFF00"/>
                </a:solidFill>
              </a:rPr>
              <a:t>2</a:t>
            </a:r>
            <a:r>
              <a:rPr lang="en-US" altLang="zh-CN" sz="2400" b="1" dirty="0">
                <a:solidFill>
                  <a:srgbClr val="FFFF00"/>
                </a:solidFill>
              </a:rPr>
              <a:t>O.</a:t>
            </a:r>
            <a:endParaRPr lang="en-US" altLang="zh-CN" sz="2400" b="1" dirty="0">
              <a:solidFill>
                <a:srgbClr val="FFFF00"/>
              </a:solidFill>
            </a:endParaRPr>
          </a:p>
          <a:p>
            <a:r>
              <a:rPr lang="en-US" altLang="zh-CN" sz="2400" b="1" dirty="0">
                <a:solidFill>
                  <a:srgbClr val="FFFF00"/>
                </a:solidFill>
              </a:rPr>
              <a:t>Relatively strong acidic oxide reacts with water to form soluble acids, e.g. CO</a:t>
            </a:r>
            <a:r>
              <a:rPr lang="en-US" altLang="zh-CN" sz="2400" b="1" baseline="-25000" dirty="0">
                <a:solidFill>
                  <a:srgbClr val="FFFF00"/>
                </a:solidFill>
              </a:rPr>
              <a:t>2</a:t>
            </a:r>
            <a:r>
              <a:rPr lang="en-US" altLang="zh-CN" sz="2400" b="1" dirty="0">
                <a:solidFill>
                  <a:srgbClr val="FFFF00"/>
                </a:solidFill>
              </a:rPr>
              <a:t>, SO</a:t>
            </a:r>
            <a:r>
              <a:rPr lang="en-US" altLang="zh-CN" sz="2400" b="1" baseline="-25000" dirty="0">
                <a:solidFill>
                  <a:srgbClr val="FFFF00"/>
                </a:solidFill>
              </a:rPr>
              <a:t>3</a:t>
            </a:r>
            <a:r>
              <a:rPr lang="en-US" altLang="zh-CN" sz="2400" b="1" dirty="0">
                <a:solidFill>
                  <a:srgbClr val="FFFF00"/>
                </a:solidFill>
              </a:rPr>
              <a:t>, P</a:t>
            </a:r>
            <a:r>
              <a:rPr lang="en-US" altLang="zh-CN" sz="2400" b="1" baseline="-25000" dirty="0">
                <a:solidFill>
                  <a:srgbClr val="FFFF00"/>
                </a:solidFill>
              </a:rPr>
              <a:t>4</a:t>
            </a:r>
            <a:r>
              <a:rPr lang="en-US" altLang="zh-CN" sz="2400" b="1" dirty="0">
                <a:solidFill>
                  <a:srgbClr val="FFFF00"/>
                </a:solidFill>
              </a:rPr>
              <a:t>O</a:t>
            </a:r>
            <a:r>
              <a:rPr lang="en-US" altLang="zh-CN" sz="2400" b="1" baseline="-25000" dirty="0">
                <a:solidFill>
                  <a:srgbClr val="FFFF00"/>
                </a:solidFill>
              </a:rPr>
              <a:t>10</a:t>
            </a:r>
            <a:r>
              <a:rPr lang="en-US" altLang="zh-CN" sz="2400" b="1" dirty="0">
                <a:solidFill>
                  <a:srgbClr val="FFFF00"/>
                </a:solidFill>
              </a:rPr>
              <a:t>, Cl</a:t>
            </a:r>
            <a:r>
              <a:rPr lang="en-US" altLang="zh-CN" sz="2400" b="1" baseline="-25000" dirty="0">
                <a:solidFill>
                  <a:srgbClr val="FFFF00"/>
                </a:solidFill>
              </a:rPr>
              <a:t>2</a:t>
            </a:r>
            <a:r>
              <a:rPr lang="en-US" altLang="zh-CN" sz="2400" b="1" dirty="0">
                <a:solidFill>
                  <a:srgbClr val="FFFF00"/>
                </a:solidFill>
              </a:rPr>
              <a:t>O</a:t>
            </a:r>
            <a:r>
              <a:rPr lang="en-US" altLang="zh-CN" sz="2400" b="1" baseline="-25000" dirty="0">
                <a:solidFill>
                  <a:srgbClr val="FFFF00"/>
                </a:solidFill>
              </a:rPr>
              <a:t>7</a:t>
            </a:r>
            <a:r>
              <a:rPr lang="en-US" altLang="zh-CN" sz="2400" b="1" dirty="0">
                <a:solidFill>
                  <a:srgbClr val="FFFF00"/>
                </a:solidFill>
              </a:rPr>
              <a:t>. </a:t>
            </a:r>
            <a:endParaRPr lang="en-US" altLang="zh-CN" sz="2400" b="1" dirty="0">
              <a:solidFill>
                <a:srgbClr val="FFFF00"/>
              </a:solidFill>
            </a:endParaRPr>
          </a:p>
          <a:p>
            <a:r>
              <a:rPr lang="en-US" altLang="zh-CN" sz="2400" b="1" dirty="0">
                <a:solidFill>
                  <a:srgbClr val="FFFF00"/>
                </a:solidFill>
              </a:rPr>
              <a:t>Amphoteric oxide: oxide that can both react with acid and alkali to form different salts and water.</a:t>
            </a:r>
            <a:endParaRPr lang="zh-CN" altLang="en-US" sz="24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457200"/>
            <a:ext cx="84582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38785" y="340995"/>
            <a:ext cx="8215630" cy="548576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18465" y="272415"/>
            <a:ext cx="7215505" cy="61595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00990" y="342265"/>
            <a:ext cx="8472805" cy="36328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2"/>
          <a:srcRect l="4227" r="3072"/>
          <a:stretch>
            <a:fillRect/>
          </a:stretch>
        </p:blipFill>
        <p:spPr>
          <a:xfrm>
            <a:off x="48260" y="123825"/>
            <a:ext cx="9047480" cy="6477635"/>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6589" y="427489"/>
            <a:ext cx="7563051" cy="980206"/>
          </a:xfrm>
        </p:spPr>
        <p:txBody>
          <a:bodyPr/>
          <a:lstStyle/>
          <a:p>
            <a:r>
              <a:rPr lang="en-US" altLang="zh-CN" dirty="0"/>
              <a:t>Causes of acid deposition</a:t>
            </a:r>
            <a:endParaRPr lang="zh-CN" altLang="en-US" dirty="0"/>
          </a:p>
        </p:txBody>
      </p:sp>
      <p:sp>
        <p:nvSpPr>
          <p:cNvPr id="3" name="内容占位符 2"/>
          <p:cNvSpPr>
            <a:spLocks noGrp="1"/>
          </p:cNvSpPr>
          <p:nvPr>
            <p:ph idx="1"/>
          </p:nvPr>
        </p:nvSpPr>
        <p:spPr>
          <a:xfrm>
            <a:off x="594360" y="1503947"/>
            <a:ext cx="7955280" cy="5005137"/>
          </a:xfrm>
        </p:spPr>
        <p:txBody>
          <a:bodyPr>
            <a:normAutofit/>
          </a:bodyPr>
          <a:lstStyle/>
          <a:p>
            <a:r>
              <a:rPr lang="en-US" altLang="zh-CN" b="1" dirty="0">
                <a:solidFill>
                  <a:srgbClr val="FFFF00"/>
                </a:solidFill>
              </a:rPr>
              <a:t>All rain water is naturally acidic owing to the presence of dissolved carbon dioxide</a:t>
            </a:r>
            <a:r>
              <a:rPr lang="en-US" altLang="zh-CN" dirty="0"/>
              <a:t>, </a:t>
            </a:r>
            <a:r>
              <a:rPr lang="en-US" altLang="zh-CN" dirty="0">
                <a:solidFill>
                  <a:schemeClr val="tx1"/>
                </a:solidFill>
              </a:rPr>
              <a:t>which dissolves in water to form the weak acid carbonic acid, H</a:t>
            </a:r>
            <a:r>
              <a:rPr lang="en-US" altLang="zh-CN" baseline="-25000" dirty="0">
                <a:solidFill>
                  <a:schemeClr val="tx1"/>
                </a:solidFill>
              </a:rPr>
              <a:t>2</a:t>
            </a:r>
            <a:r>
              <a:rPr lang="en-US" altLang="zh-CN" dirty="0">
                <a:solidFill>
                  <a:schemeClr val="tx1"/>
                </a:solidFill>
              </a:rPr>
              <a:t>CO</a:t>
            </a:r>
            <a:r>
              <a:rPr lang="en-US" altLang="zh-CN" baseline="-25000" dirty="0">
                <a:solidFill>
                  <a:schemeClr val="tx1"/>
                </a:solidFill>
              </a:rPr>
              <a:t>3</a:t>
            </a:r>
            <a:r>
              <a:rPr lang="en-US" altLang="zh-CN" dirty="0">
                <a:solidFill>
                  <a:schemeClr val="tx1"/>
                </a:solidFill>
              </a:rPr>
              <a:t>.</a:t>
            </a:r>
            <a:endParaRPr lang="en-US" altLang="zh-CN" dirty="0">
              <a:solidFill>
                <a:schemeClr val="tx1"/>
              </a:solidFill>
            </a:endParaRPr>
          </a:p>
          <a:p>
            <a:endParaRPr lang="en-US" altLang="zh-CN" dirty="0"/>
          </a:p>
          <a:p>
            <a:r>
              <a:rPr lang="en-US" altLang="zh-CN" dirty="0">
                <a:solidFill>
                  <a:schemeClr val="tx1"/>
                </a:solidFill>
              </a:rPr>
              <a:t>Carbonic acid ionizes to form the following equilibrium:</a:t>
            </a:r>
            <a:endParaRPr lang="en-US" altLang="zh-CN" dirty="0">
              <a:solidFill>
                <a:schemeClr val="tx1"/>
              </a:solidFill>
            </a:endParaRPr>
          </a:p>
          <a:p>
            <a:endParaRPr lang="en-US" altLang="zh-CN" dirty="0"/>
          </a:p>
          <a:p>
            <a:r>
              <a:rPr lang="en-US" altLang="zh-CN" dirty="0">
                <a:solidFill>
                  <a:schemeClr val="tx1"/>
                </a:solidFill>
              </a:rPr>
              <a:t>This gives a solution with a minimum pH of 5.6. </a:t>
            </a:r>
            <a:endParaRPr lang="en-US" altLang="zh-CN" dirty="0"/>
          </a:p>
          <a:p>
            <a:r>
              <a:rPr lang="en-US" altLang="zh-CN" b="1" dirty="0">
                <a:solidFill>
                  <a:srgbClr val="FFFF00"/>
                </a:solidFill>
              </a:rPr>
              <a:t>Acid rain refers to solutions with a pH below 5.6</a:t>
            </a:r>
            <a:r>
              <a:rPr lang="en-US" altLang="zh-CN" dirty="0">
                <a:solidFill>
                  <a:schemeClr val="tx1"/>
                </a:solidFill>
              </a:rPr>
              <a:t>, and which therefore contain additional acids.</a:t>
            </a:r>
            <a:endParaRPr lang="en-US" altLang="zh-CN" dirty="0">
              <a:solidFill>
                <a:schemeClr val="tx1"/>
              </a:solidFill>
            </a:endParaRPr>
          </a:p>
          <a:p>
            <a:r>
              <a:rPr lang="en-US" altLang="zh-CN" dirty="0">
                <a:solidFill>
                  <a:schemeClr val="tx1"/>
                </a:solidFill>
              </a:rPr>
              <a:t>The main contributors to acid rain are</a:t>
            </a:r>
            <a:r>
              <a:rPr lang="en-US" altLang="zh-CN" dirty="0"/>
              <a:t> </a:t>
            </a:r>
            <a:r>
              <a:rPr lang="en-US" altLang="zh-CN" b="1" dirty="0">
                <a:solidFill>
                  <a:srgbClr val="FFFF00"/>
                </a:solidFill>
              </a:rPr>
              <a:t>the oxides of sulfur and nitrogen</a:t>
            </a:r>
            <a:r>
              <a:rPr lang="en-US" altLang="zh-CN" dirty="0">
                <a:solidFill>
                  <a:schemeClr val="tx1"/>
                </a:solidFill>
              </a:rPr>
              <a:t>, which are primary pollutants. </a:t>
            </a:r>
            <a:endParaRPr lang="en-US" altLang="zh-CN" dirty="0">
              <a:solidFill>
                <a:schemeClr val="tx1"/>
              </a:solidFill>
            </a:endParaRPr>
          </a:p>
          <a:p>
            <a:r>
              <a:rPr lang="en-US" altLang="zh-CN" dirty="0">
                <a:solidFill>
                  <a:schemeClr val="tx1"/>
                </a:solidFill>
              </a:rPr>
              <a:t>Acid rain is a secondary pollutant produced when these acidic gases dissolve in water.</a:t>
            </a:r>
            <a:endParaRPr lang="en-US" altLang="zh-CN" dirty="0">
              <a:solidFill>
                <a:schemeClr val="tx1"/>
              </a:solidFill>
            </a:endParaRPr>
          </a:p>
        </p:txBody>
      </p:sp>
      <p:pic>
        <p:nvPicPr>
          <p:cNvPr id="7" name="图片 6"/>
          <p:cNvPicPr>
            <a:picLocks noChangeAspect="1"/>
          </p:cNvPicPr>
          <p:nvPr/>
        </p:nvPicPr>
        <p:blipFill>
          <a:blip r:embed="rId1"/>
          <a:stretch>
            <a:fillRect/>
          </a:stretch>
        </p:blipFill>
        <p:spPr>
          <a:xfrm>
            <a:off x="2863215" y="3378200"/>
            <a:ext cx="3505200" cy="419100"/>
          </a:xfrm>
          <a:prstGeom prst="rect">
            <a:avLst/>
          </a:prstGeom>
        </p:spPr>
      </p:pic>
      <p:pic>
        <p:nvPicPr>
          <p:cNvPr id="8" name="图片 7"/>
          <p:cNvPicPr>
            <a:picLocks noChangeAspect="1"/>
          </p:cNvPicPr>
          <p:nvPr/>
        </p:nvPicPr>
        <p:blipFill>
          <a:blip r:embed="rId2"/>
          <a:stretch>
            <a:fillRect/>
          </a:stretch>
        </p:blipFill>
        <p:spPr>
          <a:xfrm>
            <a:off x="2947035" y="2551430"/>
            <a:ext cx="3181350" cy="393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066674" y="264694"/>
            <a:ext cx="4438861" cy="6216839"/>
          </a:xfrm>
          <a:prstGeom prst="rect">
            <a:avLst/>
          </a:prstGeom>
        </p:spPr>
      </p:pic>
      <p:sp>
        <p:nvSpPr>
          <p:cNvPr id="3" name="矩形 2"/>
          <p:cNvSpPr/>
          <p:nvPr/>
        </p:nvSpPr>
        <p:spPr>
          <a:xfrm>
            <a:off x="372979" y="2218951"/>
            <a:ext cx="4572000" cy="2308324"/>
          </a:xfrm>
          <a:prstGeom prst="rect">
            <a:avLst/>
          </a:prstGeom>
        </p:spPr>
        <p:txBody>
          <a:bodyPr>
            <a:spAutoFit/>
          </a:bodyPr>
          <a:lstStyle/>
          <a:p>
            <a:r>
              <a:rPr lang="en-US" altLang="zh-CN" dirty="0"/>
              <a:t>Test tubes containing normal</a:t>
            </a:r>
            <a:endParaRPr lang="en-US" altLang="zh-CN" dirty="0"/>
          </a:p>
          <a:p>
            <a:r>
              <a:rPr lang="en-US" altLang="zh-CN" dirty="0"/>
              <a:t>rain water (left) and acid rain</a:t>
            </a:r>
            <a:endParaRPr lang="en-US" altLang="zh-CN" dirty="0"/>
          </a:p>
          <a:p>
            <a:r>
              <a:rPr lang="en-US" altLang="zh-CN" dirty="0"/>
              <a:t>(right) with universal indicator</a:t>
            </a:r>
            <a:endParaRPr lang="en-US" altLang="zh-CN" dirty="0"/>
          </a:p>
          <a:p>
            <a:r>
              <a:rPr lang="en-US" altLang="zh-CN" dirty="0"/>
              <a:t>solution added to show</a:t>
            </a:r>
            <a:endParaRPr lang="en-US" altLang="zh-CN" dirty="0"/>
          </a:p>
          <a:p>
            <a:r>
              <a:rPr lang="en-US" altLang="zh-CN" dirty="0"/>
              <a:t>acidity. The normal rain water</a:t>
            </a:r>
            <a:endParaRPr lang="en-US" altLang="zh-CN" dirty="0"/>
          </a:p>
          <a:p>
            <a:r>
              <a:rPr lang="en-US" altLang="zh-CN" dirty="0"/>
              <a:t>has a pH of above 5.6, while</a:t>
            </a:r>
            <a:endParaRPr lang="en-US" altLang="zh-CN" dirty="0"/>
          </a:p>
          <a:p>
            <a:r>
              <a:rPr lang="en-US" altLang="zh-CN" dirty="0"/>
              <a:t>the acid rain has a lower pH.</a:t>
            </a:r>
            <a:endParaRPr lang="en-US" altLang="zh-CN" dirty="0"/>
          </a:p>
          <a:p>
            <a:r>
              <a:rPr lang="en-US" altLang="zh-CN" dirty="0"/>
              <a:t>In this example the pH = 4.0.</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953" y="328412"/>
            <a:ext cx="6377940" cy="871922"/>
          </a:xfrm>
        </p:spPr>
        <p:txBody>
          <a:bodyPr/>
          <a:lstStyle/>
          <a:p>
            <a:r>
              <a:rPr lang="en-US" altLang="zh-CN" dirty="0"/>
              <a:t>Sulfur oxides</a:t>
            </a:r>
            <a:endParaRPr lang="zh-CN" altLang="en-US" dirty="0"/>
          </a:p>
        </p:txBody>
      </p:sp>
      <p:sp>
        <p:nvSpPr>
          <p:cNvPr id="3" name="内容占位符 2"/>
          <p:cNvSpPr>
            <a:spLocks noGrp="1"/>
          </p:cNvSpPr>
          <p:nvPr>
            <p:ph idx="1"/>
          </p:nvPr>
        </p:nvSpPr>
        <p:spPr>
          <a:xfrm>
            <a:off x="594360" y="1200334"/>
            <a:ext cx="7955280" cy="5063306"/>
          </a:xfrm>
        </p:spPr>
        <p:txBody>
          <a:bodyPr/>
          <a:lstStyle/>
          <a:p>
            <a:r>
              <a:rPr lang="en-US" altLang="zh-CN" b="1" dirty="0">
                <a:solidFill>
                  <a:srgbClr val="FFFF00"/>
                </a:solidFill>
              </a:rPr>
              <a:t>Sulfur dioxide, SO</a:t>
            </a:r>
            <a:r>
              <a:rPr lang="en-US" altLang="zh-CN" b="1" baseline="-25000" dirty="0">
                <a:solidFill>
                  <a:srgbClr val="FFFF00"/>
                </a:solidFill>
              </a:rPr>
              <a:t>2</a:t>
            </a:r>
            <a:r>
              <a:rPr lang="en-US" altLang="zh-CN" b="1" dirty="0">
                <a:solidFill>
                  <a:srgbClr val="FFFF00"/>
                </a:solidFill>
              </a:rPr>
              <a:t>, is produced from the burning of fossil fuels, particularly coal</a:t>
            </a:r>
            <a:r>
              <a:rPr lang="en-US" altLang="zh-CN" dirty="0"/>
              <a:t> </a:t>
            </a:r>
            <a:r>
              <a:rPr lang="en-US" altLang="zh-CN" dirty="0">
                <a:solidFill>
                  <a:schemeClr val="tx1"/>
                </a:solidFill>
              </a:rPr>
              <a:t>and heavy oil in power plants used to generate electricity.</a:t>
            </a:r>
            <a:endParaRPr lang="en-US" altLang="zh-CN" dirty="0">
              <a:solidFill>
                <a:schemeClr val="tx1"/>
              </a:solidFill>
            </a:endParaRPr>
          </a:p>
          <a:p>
            <a:r>
              <a:rPr lang="en-US" altLang="zh-CN" dirty="0">
                <a:solidFill>
                  <a:schemeClr val="tx1"/>
                </a:solidFill>
              </a:rPr>
              <a:t>It is also released in industrial processes of smelting where metals are extracted from their ores.</a:t>
            </a:r>
            <a:endParaRPr lang="en-US" altLang="zh-CN" dirty="0">
              <a:solidFill>
                <a:schemeClr val="tx1"/>
              </a:solidFill>
            </a:endParaRPr>
          </a:p>
          <a:p>
            <a:r>
              <a:rPr lang="en-US" altLang="zh-CN" dirty="0">
                <a:solidFill>
                  <a:schemeClr val="tx1"/>
                </a:solidFill>
              </a:rPr>
              <a:t>It is estimated that about 50% of annual global emissions of sulfur dioxide come from coal.</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en-US" altLang="zh-CN" b="1" dirty="0">
                <a:solidFill>
                  <a:srgbClr val="FFFF00"/>
                </a:solidFill>
              </a:rPr>
              <a:t>Sulfur dioxide</a:t>
            </a:r>
            <a:r>
              <a:rPr lang="en-US" altLang="zh-CN" dirty="0">
                <a:solidFill>
                  <a:schemeClr val="tx1"/>
                </a:solidFill>
              </a:rPr>
              <a:t> is a colourless gas with a sharp smell. </a:t>
            </a:r>
            <a:endParaRPr lang="en-US" altLang="zh-CN" dirty="0">
              <a:solidFill>
                <a:schemeClr val="tx1"/>
              </a:solidFill>
            </a:endParaRPr>
          </a:p>
          <a:p>
            <a:r>
              <a:rPr lang="en-US" altLang="zh-CN" dirty="0">
                <a:solidFill>
                  <a:schemeClr val="tx1"/>
                </a:solidFill>
              </a:rPr>
              <a:t>It </a:t>
            </a:r>
            <a:r>
              <a:rPr lang="en-US" altLang="zh-CN" b="1" dirty="0">
                <a:solidFill>
                  <a:srgbClr val="FFFF00"/>
                </a:solidFill>
              </a:rPr>
              <a:t>dissolves in water to form sulfurous acid, H</a:t>
            </a:r>
            <a:r>
              <a:rPr lang="en-US" altLang="zh-CN" b="1" baseline="-25000" dirty="0">
                <a:solidFill>
                  <a:srgbClr val="FFFF00"/>
                </a:solidFill>
              </a:rPr>
              <a:t>2</a:t>
            </a:r>
            <a:r>
              <a:rPr lang="en-US" altLang="zh-CN" b="1" dirty="0">
                <a:solidFill>
                  <a:srgbClr val="FFFF00"/>
                </a:solidFill>
              </a:rPr>
              <a:t>SO</a:t>
            </a:r>
            <a:r>
              <a:rPr lang="en-US" altLang="zh-CN" b="1" baseline="-25000" dirty="0">
                <a:solidFill>
                  <a:srgbClr val="FFFF00"/>
                </a:solidFill>
              </a:rPr>
              <a:t>3 </a:t>
            </a:r>
            <a:r>
              <a:rPr lang="en-US" altLang="zh-CN" b="1" dirty="0">
                <a:solidFill>
                  <a:srgbClr val="FFFF00"/>
                </a:solidFill>
              </a:rPr>
              <a:t>(aq)</a:t>
            </a:r>
            <a:r>
              <a:rPr lang="en-US" altLang="zh-CN" dirty="0">
                <a:solidFill>
                  <a:schemeClr val="tx1"/>
                </a:solidFill>
              </a:rPr>
              <a:t>.</a:t>
            </a:r>
            <a:endParaRPr lang="en-US" altLang="zh-CN" dirty="0">
              <a:solidFill>
                <a:schemeClr val="tx1"/>
              </a:solidFill>
            </a:endParaRPr>
          </a:p>
          <a:p>
            <a:endParaRPr lang="en-US" altLang="zh-CN" dirty="0">
              <a:solidFill>
                <a:schemeClr val="tx1"/>
              </a:solidFill>
            </a:endParaRPr>
          </a:p>
        </p:txBody>
      </p:sp>
      <p:pic>
        <p:nvPicPr>
          <p:cNvPr id="4" name="图片 3"/>
          <p:cNvPicPr>
            <a:picLocks noChangeAspect="1"/>
          </p:cNvPicPr>
          <p:nvPr/>
        </p:nvPicPr>
        <p:blipFill>
          <a:blip r:embed="rId1">
            <a:lum bright="-20000" contrast="40000"/>
          </a:blip>
          <a:stretch>
            <a:fillRect/>
          </a:stretch>
        </p:blipFill>
        <p:spPr>
          <a:xfrm>
            <a:off x="2924764" y="3977264"/>
            <a:ext cx="3316789" cy="489993"/>
          </a:xfrm>
          <a:prstGeom prst="rect">
            <a:avLst/>
          </a:prstGeom>
        </p:spPr>
      </p:pic>
      <p:pic>
        <p:nvPicPr>
          <p:cNvPr id="5" name="图片 4"/>
          <p:cNvPicPr>
            <a:picLocks noChangeAspect="1"/>
          </p:cNvPicPr>
          <p:nvPr/>
        </p:nvPicPr>
        <p:blipFill>
          <a:blip r:embed="rId2">
            <a:lum bright="-20000" contrast="40000"/>
          </a:blip>
          <a:stretch>
            <a:fillRect/>
          </a:stretch>
        </p:blipFill>
        <p:spPr>
          <a:xfrm>
            <a:off x="2700463" y="5768273"/>
            <a:ext cx="3592525" cy="4955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980" y="259080"/>
            <a:ext cx="7947660" cy="890270"/>
          </a:xfrm>
        </p:spPr>
        <p:txBody>
          <a:bodyPr>
            <a:normAutofit/>
          </a:bodyPr>
          <a:lstStyle/>
          <a:p>
            <a:r>
              <a:rPr lang="en-US" altLang="zh-CN" dirty="0"/>
              <a:t>Formation of sulfuric acid</a:t>
            </a:r>
            <a:endParaRPr lang="en-US" altLang="zh-CN" dirty="0"/>
          </a:p>
        </p:txBody>
      </p:sp>
      <p:sp>
        <p:nvSpPr>
          <p:cNvPr id="3" name="内容占位符 2"/>
          <p:cNvSpPr>
            <a:spLocks noGrp="1"/>
          </p:cNvSpPr>
          <p:nvPr>
            <p:ph idx="1"/>
          </p:nvPr>
        </p:nvSpPr>
        <p:spPr>
          <a:xfrm>
            <a:off x="594360" y="1149350"/>
            <a:ext cx="7955280" cy="5335905"/>
          </a:xfrm>
        </p:spPr>
        <p:txBody>
          <a:bodyPr>
            <a:normAutofit/>
          </a:bodyPr>
          <a:lstStyle/>
          <a:p>
            <a:r>
              <a:rPr lang="en-US" altLang="zh-CN" b="1" dirty="0">
                <a:solidFill>
                  <a:srgbClr val="FFFF00"/>
                </a:solidFill>
              </a:rPr>
              <a:t>Sulfur dioxide can also be oxidized to sulfur trioxide, SO</a:t>
            </a:r>
            <a:r>
              <a:rPr lang="en-US" altLang="zh-CN" b="1" baseline="-25000" dirty="0">
                <a:solidFill>
                  <a:srgbClr val="FFFF00"/>
                </a:solidFill>
              </a:rPr>
              <a:t>3</a:t>
            </a:r>
            <a:r>
              <a:rPr lang="en-US" altLang="zh-CN" b="1" dirty="0">
                <a:solidFill>
                  <a:srgbClr val="FFFF00"/>
                </a:solidFill>
              </a:rPr>
              <a:t>, which then dissolves in water to form sulfuric acid, H</a:t>
            </a:r>
            <a:r>
              <a:rPr lang="en-US" altLang="zh-CN" b="1" baseline="-25000" dirty="0">
                <a:solidFill>
                  <a:srgbClr val="FFFF00"/>
                </a:solidFill>
              </a:rPr>
              <a:t>2</a:t>
            </a:r>
            <a:r>
              <a:rPr lang="en-US" altLang="zh-CN" b="1" dirty="0">
                <a:solidFill>
                  <a:srgbClr val="FFFF00"/>
                </a:solidFill>
              </a:rPr>
              <a:t>SO</a:t>
            </a:r>
            <a:r>
              <a:rPr lang="en-US" altLang="zh-CN" b="1" baseline="-25000" dirty="0">
                <a:solidFill>
                  <a:srgbClr val="FFFF00"/>
                </a:solidFill>
              </a:rPr>
              <a:t>4</a:t>
            </a:r>
            <a:r>
              <a:rPr lang="en-US" altLang="zh-CN" dirty="0">
                <a:solidFill>
                  <a:schemeClr val="tx1"/>
                </a:solidFill>
              </a:rPr>
              <a:t>.</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en-US" altLang="zh-CN" b="1" dirty="0">
                <a:solidFill>
                  <a:srgbClr val="FFFF00"/>
                </a:solidFill>
              </a:rPr>
              <a:t>Sulfurous acid, H</a:t>
            </a:r>
            <a:r>
              <a:rPr lang="en-US" altLang="zh-CN" b="1" baseline="-25000" dirty="0">
                <a:solidFill>
                  <a:srgbClr val="FFFF00"/>
                </a:solidFill>
              </a:rPr>
              <a:t>2</a:t>
            </a:r>
            <a:r>
              <a:rPr lang="en-US" altLang="zh-CN" b="1" dirty="0">
                <a:solidFill>
                  <a:srgbClr val="FFFF00"/>
                </a:solidFill>
              </a:rPr>
              <a:t>SO</a:t>
            </a:r>
            <a:r>
              <a:rPr lang="en-US" altLang="zh-CN" b="1" baseline="-25000" dirty="0">
                <a:solidFill>
                  <a:srgbClr val="FFFF00"/>
                </a:solidFill>
              </a:rPr>
              <a:t>3</a:t>
            </a:r>
            <a:r>
              <a:rPr lang="en-US" altLang="zh-CN" b="1" dirty="0">
                <a:solidFill>
                  <a:srgbClr val="FFFF00"/>
                </a:solidFill>
              </a:rPr>
              <a:t>, can also be oxidized to form sulfuric acid, H</a:t>
            </a:r>
            <a:r>
              <a:rPr lang="en-US" altLang="zh-CN" b="1" baseline="-25000" dirty="0">
                <a:solidFill>
                  <a:srgbClr val="FFFF00"/>
                </a:solidFill>
              </a:rPr>
              <a:t>2</a:t>
            </a:r>
            <a:r>
              <a:rPr lang="en-US" altLang="zh-CN" b="1" dirty="0">
                <a:solidFill>
                  <a:srgbClr val="FFFF00"/>
                </a:solidFill>
              </a:rPr>
              <a:t>SO</a:t>
            </a:r>
            <a:r>
              <a:rPr lang="en-US" altLang="zh-CN" b="1" baseline="-25000" dirty="0">
                <a:solidFill>
                  <a:srgbClr val="FFFF00"/>
                </a:solidFill>
              </a:rPr>
              <a:t>4</a:t>
            </a:r>
            <a:r>
              <a:rPr lang="en-US" altLang="zh-CN" b="1" dirty="0">
                <a:solidFill>
                  <a:srgbClr val="FFFF00"/>
                </a:solidFill>
              </a:rPr>
              <a:t>.</a:t>
            </a:r>
            <a:endParaRPr lang="en-US" altLang="zh-CN" b="1" dirty="0">
              <a:solidFill>
                <a:srgbClr val="FFFF00"/>
              </a:solidFill>
            </a:endParaRPr>
          </a:p>
          <a:p>
            <a:endParaRPr lang="en-US" altLang="zh-CN" b="1" dirty="0">
              <a:solidFill>
                <a:srgbClr val="FFFF00"/>
              </a:solidFill>
            </a:endParaRPr>
          </a:p>
        </p:txBody>
      </p:sp>
      <p:pic>
        <p:nvPicPr>
          <p:cNvPr id="4" name="图片 3"/>
          <p:cNvPicPr>
            <a:picLocks noChangeAspect="1"/>
          </p:cNvPicPr>
          <p:nvPr/>
        </p:nvPicPr>
        <p:blipFill>
          <a:blip r:embed="rId1"/>
          <a:stretch>
            <a:fillRect/>
          </a:stretch>
        </p:blipFill>
        <p:spPr>
          <a:xfrm>
            <a:off x="2398395" y="5113020"/>
            <a:ext cx="4356100" cy="488950"/>
          </a:xfrm>
          <a:prstGeom prst="rect">
            <a:avLst/>
          </a:prstGeom>
        </p:spPr>
      </p:pic>
      <p:pic>
        <p:nvPicPr>
          <p:cNvPr id="7" name="图片 6"/>
          <p:cNvPicPr>
            <a:picLocks noChangeAspect="1"/>
          </p:cNvPicPr>
          <p:nvPr/>
        </p:nvPicPr>
        <p:blipFill>
          <a:blip r:embed="rId2"/>
          <a:stretch>
            <a:fillRect/>
          </a:stretch>
        </p:blipFill>
        <p:spPr>
          <a:xfrm>
            <a:off x="2746375" y="3060700"/>
            <a:ext cx="3219450" cy="895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980" y="259080"/>
            <a:ext cx="7947660" cy="890270"/>
          </a:xfrm>
        </p:spPr>
        <p:txBody>
          <a:bodyPr>
            <a:normAutofit fontScale="90000"/>
          </a:bodyPr>
          <a:lstStyle/>
          <a:p>
            <a:r>
              <a:rPr lang="en-US" altLang="zh-CN" dirty="0"/>
              <a:t>Mechanism of oxidation of SO</a:t>
            </a:r>
            <a:r>
              <a:rPr lang="en-US" altLang="zh-CN" baseline="-25000" dirty="0"/>
              <a:t>2</a:t>
            </a:r>
            <a:br>
              <a:rPr lang="en-US" altLang="zh-CN" dirty="0"/>
            </a:br>
            <a:r>
              <a:rPr lang="en-US" altLang="zh-CN" dirty="0"/>
              <a:t>(not required)</a:t>
            </a:r>
            <a:endParaRPr lang="en-US" altLang="zh-CN" dirty="0"/>
          </a:p>
        </p:txBody>
      </p:sp>
      <p:sp>
        <p:nvSpPr>
          <p:cNvPr id="3" name="内容占位符 2"/>
          <p:cNvSpPr>
            <a:spLocks noGrp="1"/>
          </p:cNvSpPr>
          <p:nvPr>
            <p:ph idx="1"/>
          </p:nvPr>
        </p:nvSpPr>
        <p:spPr>
          <a:xfrm>
            <a:off x="503555" y="1614170"/>
            <a:ext cx="7955280" cy="3357880"/>
          </a:xfrm>
        </p:spPr>
        <p:txBody>
          <a:bodyPr>
            <a:normAutofit/>
          </a:bodyPr>
          <a:lstStyle/>
          <a:p>
            <a:r>
              <a:rPr lang="en-US" altLang="zh-CN" dirty="0">
                <a:solidFill>
                  <a:schemeClr val="tx1"/>
                </a:solidFill>
              </a:rPr>
              <a:t>There are several mechanisms that might occur in these reactions, and the chemistry is complex given the wide range of conditions and other chemicals found in the atmosphere.</a:t>
            </a:r>
            <a:endParaRPr lang="en-US" altLang="zh-CN" dirty="0">
              <a:solidFill>
                <a:schemeClr val="tx1"/>
              </a:solidFill>
            </a:endParaRPr>
          </a:p>
          <a:p>
            <a:r>
              <a:rPr lang="en-US" altLang="zh-CN" dirty="0">
                <a:solidFill>
                  <a:schemeClr val="tx1"/>
                </a:solidFill>
              </a:rPr>
              <a:t>Ozone (O</a:t>
            </a:r>
            <a:r>
              <a:rPr lang="en-US" altLang="zh-CN" baseline="-25000" dirty="0">
                <a:solidFill>
                  <a:schemeClr val="tx1"/>
                </a:solidFill>
              </a:rPr>
              <a:t>3</a:t>
            </a:r>
            <a:r>
              <a:rPr lang="en-US" altLang="zh-CN" dirty="0">
                <a:solidFill>
                  <a:schemeClr val="tx1"/>
                </a:solidFill>
              </a:rPr>
              <a:t>) or hydrogen peroxide (H</a:t>
            </a:r>
            <a:r>
              <a:rPr lang="en-US" altLang="zh-CN" baseline="-25000" dirty="0">
                <a:solidFill>
                  <a:schemeClr val="tx1"/>
                </a:solidFill>
              </a:rPr>
              <a:t>2</a:t>
            </a:r>
            <a:r>
              <a:rPr lang="en-US" altLang="zh-CN" dirty="0">
                <a:solidFill>
                  <a:schemeClr val="tx1"/>
                </a:solidFill>
              </a:rPr>
              <a:t>O</a:t>
            </a:r>
            <a:r>
              <a:rPr lang="en-US" altLang="zh-CN" baseline="-25000" dirty="0">
                <a:solidFill>
                  <a:schemeClr val="tx1"/>
                </a:solidFill>
              </a:rPr>
              <a:t>2</a:t>
            </a:r>
            <a:r>
              <a:rPr lang="en-US" altLang="zh-CN" dirty="0">
                <a:solidFill>
                  <a:schemeClr val="tx1"/>
                </a:solidFill>
              </a:rPr>
              <a:t>) present as pollutants in the atmosphere, can be involved. </a:t>
            </a:r>
            <a:endParaRPr lang="en-US" altLang="zh-CN" dirty="0">
              <a:solidFill>
                <a:schemeClr val="tx1"/>
              </a:solidFill>
            </a:endParaRPr>
          </a:p>
          <a:p>
            <a:r>
              <a:rPr lang="en-US" altLang="zh-CN" dirty="0">
                <a:solidFill>
                  <a:schemeClr val="tx1"/>
                </a:solidFill>
              </a:rPr>
              <a:t>A more detailed study involves hydroxyl free radicals, •HO, which form by reactions between water and atomic oxygen or ozone.</a:t>
            </a:r>
            <a:endParaRPr lang="en-US" altLang="zh-CN" dirty="0">
              <a:solidFill>
                <a:schemeClr val="tx1"/>
              </a:solidFill>
            </a:endParaRPr>
          </a:p>
        </p:txBody>
      </p:sp>
      <p:pic>
        <p:nvPicPr>
          <p:cNvPr id="6" name="图片 5"/>
          <p:cNvPicPr>
            <a:picLocks noChangeAspect="1"/>
          </p:cNvPicPr>
          <p:nvPr/>
        </p:nvPicPr>
        <p:blipFill>
          <a:blip r:embed="rId1">
            <a:lum bright="-20000" contrast="40000"/>
          </a:blip>
          <a:stretch>
            <a:fillRect/>
          </a:stretch>
        </p:blipFill>
        <p:spPr>
          <a:xfrm>
            <a:off x="3244850" y="4760595"/>
            <a:ext cx="3641090" cy="1080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0" y="286301"/>
            <a:ext cx="6377940" cy="956143"/>
          </a:xfrm>
        </p:spPr>
        <p:txBody>
          <a:bodyPr/>
          <a:lstStyle/>
          <a:p>
            <a:r>
              <a:rPr lang="en-US" altLang="zh-CN" dirty="0"/>
              <a:t>Nitrogen oxides</a:t>
            </a:r>
            <a:endParaRPr lang="zh-CN" altLang="en-US" dirty="0"/>
          </a:p>
        </p:txBody>
      </p:sp>
      <p:sp>
        <p:nvSpPr>
          <p:cNvPr id="3" name="内容占位符 2"/>
          <p:cNvSpPr>
            <a:spLocks noGrp="1"/>
          </p:cNvSpPr>
          <p:nvPr>
            <p:ph idx="1"/>
          </p:nvPr>
        </p:nvSpPr>
        <p:spPr>
          <a:xfrm>
            <a:off x="594360" y="1130969"/>
            <a:ext cx="7955280" cy="5414210"/>
          </a:xfrm>
        </p:spPr>
        <p:txBody>
          <a:bodyPr>
            <a:normAutofit/>
          </a:bodyPr>
          <a:lstStyle/>
          <a:p>
            <a:r>
              <a:rPr lang="en-US" altLang="zh-CN" dirty="0">
                <a:solidFill>
                  <a:schemeClr val="tx1"/>
                </a:solidFill>
              </a:rPr>
              <a:t>Nitrogen monoxide,</a:t>
            </a:r>
            <a:r>
              <a:rPr lang="en-US" altLang="zh-CN" dirty="0"/>
              <a:t> </a:t>
            </a:r>
            <a:r>
              <a:rPr lang="en-US" altLang="zh-CN" b="1" dirty="0">
                <a:solidFill>
                  <a:srgbClr val="FFFF00"/>
                </a:solidFill>
              </a:rPr>
              <a:t>NO, is produced mainly from internal combustion engines</a:t>
            </a:r>
            <a:r>
              <a:rPr lang="en-US" altLang="zh-CN" dirty="0">
                <a:solidFill>
                  <a:schemeClr val="tx1"/>
                </a:solidFill>
              </a:rPr>
              <a:t>, where the burning of the fuel releases heat energy that causes nitrogen and oxygen from the air to combine.</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A similar reaction gives rise directly to the </a:t>
            </a:r>
            <a:r>
              <a:rPr lang="en-US" altLang="zh-CN" b="1" dirty="0">
                <a:solidFill>
                  <a:srgbClr val="FFFF00"/>
                </a:solidFill>
              </a:rPr>
              <a:t>brown gas, nitrogen dioxide, NO</a:t>
            </a:r>
            <a:r>
              <a:rPr lang="en-US" altLang="zh-CN" b="1" baseline="-25000" dirty="0">
                <a:solidFill>
                  <a:srgbClr val="FFFF00"/>
                </a:solidFill>
              </a:rPr>
              <a:t>2</a:t>
            </a:r>
            <a:r>
              <a:rPr lang="en-US" altLang="zh-CN" dirty="0">
                <a:solidFill>
                  <a:schemeClr val="tx1"/>
                </a:solidFill>
              </a:rPr>
              <a:t>.</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Nitrogen dioxide also forms from the oxidation of nitrogen monoxide:</a:t>
            </a:r>
            <a:endParaRPr lang="en-US" altLang="zh-CN" dirty="0">
              <a:solidFill>
                <a:schemeClr val="tx1"/>
              </a:solidFill>
            </a:endParaRPr>
          </a:p>
          <a:p>
            <a:endParaRPr lang="en-US" altLang="zh-CN" dirty="0">
              <a:solidFill>
                <a:schemeClr val="tx1"/>
              </a:solidFill>
            </a:endParaRPr>
          </a:p>
        </p:txBody>
      </p:sp>
      <p:pic>
        <p:nvPicPr>
          <p:cNvPr id="4" name="图片 3"/>
          <p:cNvPicPr>
            <a:picLocks noChangeAspect="1"/>
          </p:cNvPicPr>
          <p:nvPr/>
        </p:nvPicPr>
        <p:blipFill>
          <a:blip r:embed="rId1">
            <a:lum bright="-20000" contrast="40000"/>
          </a:blip>
          <a:stretch>
            <a:fillRect/>
          </a:stretch>
        </p:blipFill>
        <p:spPr>
          <a:xfrm>
            <a:off x="1033499" y="2818281"/>
            <a:ext cx="7217122" cy="426220"/>
          </a:xfrm>
          <a:prstGeom prst="rect">
            <a:avLst/>
          </a:prstGeom>
        </p:spPr>
      </p:pic>
      <p:pic>
        <p:nvPicPr>
          <p:cNvPr id="5" name="图片 4"/>
          <p:cNvPicPr>
            <a:picLocks noChangeAspect="1"/>
          </p:cNvPicPr>
          <p:nvPr/>
        </p:nvPicPr>
        <p:blipFill>
          <a:blip r:embed="rId2">
            <a:lum bright="-20000" contrast="40000"/>
          </a:blip>
          <a:stretch>
            <a:fillRect/>
          </a:stretch>
        </p:blipFill>
        <p:spPr>
          <a:xfrm>
            <a:off x="2954272" y="4413991"/>
            <a:ext cx="3610102" cy="572772"/>
          </a:xfrm>
          <a:prstGeom prst="rect">
            <a:avLst/>
          </a:prstGeom>
        </p:spPr>
      </p:pic>
      <p:pic>
        <p:nvPicPr>
          <p:cNvPr id="6" name="图片 5"/>
          <p:cNvPicPr>
            <a:picLocks noChangeAspect="1"/>
          </p:cNvPicPr>
          <p:nvPr/>
        </p:nvPicPr>
        <p:blipFill>
          <a:blip r:embed="rId3">
            <a:lum bright="-20000" contrast="40000"/>
          </a:blip>
          <a:stretch>
            <a:fillRect/>
          </a:stretch>
        </p:blipFill>
        <p:spPr>
          <a:xfrm>
            <a:off x="2954272" y="5911183"/>
            <a:ext cx="3872774" cy="5115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360" y="842010"/>
            <a:ext cx="7955280" cy="4616450"/>
          </a:xfrm>
        </p:spPr>
        <p:txBody>
          <a:bodyPr/>
          <a:lstStyle/>
          <a:p>
            <a:r>
              <a:rPr lang="en-US" altLang="zh-CN" b="1" dirty="0">
                <a:solidFill>
                  <a:srgbClr val="FFFF00"/>
                </a:solidFill>
              </a:rPr>
              <a:t>Nitrogen dioxide dissolves in water to form a mixture of nitrous acid (HNO</a:t>
            </a:r>
            <a:r>
              <a:rPr lang="en-US" altLang="zh-CN" b="1" baseline="-25000" dirty="0">
                <a:solidFill>
                  <a:srgbClr val="FFFF00"/>
                </a:solidFill>
              </a:rPr>
              <a:t>2</a:t>
            </a:r>
            <a:r>
              <a:rPr lang="en-US" altLang="zh-CN" b="1" dirty="0">
                <a:solidFill>
                  <a:srgbClr val="FFFF00"/>
                </a:solidFill>
              </a:rPr>
              <a:t>) and nitric acid (HNO</a:t>
            </a:r>
            <a:r>
              <a:rPr lang="en-US" altLang="zh-CN" b="1" baseline="-25000" dirty="0">
                <a:solidFill>
                  <a:srgbClr val="FFFF00"/>
                </a:solidFill>
              </a:rPr>
              <a:t>3</a:t>
            </a:r>
            <a:r>
              <a:rPr lang="en-US" altLang="zh-CN" b="1" dirty="0">
                <a:solidFill>
                  <a:srgbClr val="FFFF00"/>
                </a:solidFill>
              </a:rPr>
              <a:t>)</a:t>
            </a:r>
            <a:r>
              <a:rPr lang="en-US" altLang="zh-CN" dirty="0"/>
              <a:t>.</a:t>
            </a:r>
            <a:endParaRPr lang="zh-CN" altLang="en-US" dirty="0"/>
          </a:p>
          <a:p>
            <a:endParaRPr lang="en-US" altLang="zh-CN" dirty="0"/>
          </a:p>
          <a:p>
            <a:endParaRPr lang="en-US" altLang="zh-CN" dirty="0"/>
          </a:p>
          <a:p>
            <a:r>
              <a:rPr lang="en-US" altLang="zh-CN" b="1" dirty="0">
                <a:solidFill>
                  <a:srgbClr val="FFFF00"/>
                </a:solidFill>
              </a:rPr>
              <a:t>Alternatively, nitrogen dioxide can be oxidized to form nitric acid.</a:t>
            </a:r>
            <a:endParaRPr lang="en-US" altLang="zh-CN" b="1" dirty="0">
              <a:solidFill>
                <a:srgbClr val="FFFF00"/>
              </a:solidFill>
            </a:endParaRPr>
          </a:p>
          <a:p>
            <a:endParaRPr lang="en-US" altLang="zh-CN" b="1" dirty="0">
              <a:solidFill>
                <a:srgbClr val="FFFF00"/>
              </a:solidFill>
            </a:endParaRPr>
          </a:p>
          <a:p>
            <a:endParaRPr lang="en-US" altLang="zh-CN" b="1" dirty="0">
              <a:solidFill>
                <a:srgbClr val="FFFF00"/>
              </a:solidFill>
            </a:endParaRPr>
          </a:p>
          <a:p>
            <a:r>
              <a:rPr lang="en-US" altLang="zh-CN" b="1" dirty="0">
                <a:solidFill>
                  <a:srgbClr val="FFFF00"/>
                </a:solidFill>
              </a:rPr>
              <a:t>Nitrous acid, HNO</a:t>
            </a:r>
            <a:r>
              <a:rPr lang="en-US" altLang="zh-CN" b="1" baseline="-25000" dirty="0">
                <a:solidFill>
                  <a:srgbClr val="FFFF00"/>
                </a:solidFill>
              </a:rPr>
              <a:t>2</a:t>
            </a:r>
            <a:r>
              <a:rPr lang="en-US" altLang="zh-CN" b="1" dirty="0">
                <a:solidFill>
                  <a:srgbClr val="FFFF00"/>
                </a:solidFill>
              </a:rPr>
              <a:t>, can also be oxidized to form nitric acid, HNO</a:t>
            </a:r>
            <a:r>
              <a:rPr lang="en-US" altLang="zh-CN" b="1" baseline="-25000" dirty="0">
                <a:solidFill>
                  <a:srgbClr val="FFFF00"/>
                </a:solidFill>
              </a:rPr>
              <a:t>3</a:t>
            </a:r>
            <a:r>
              <a:rPr lang="en-US" altLang="zh-CN" b="1" dirty="0">
                <a:solidFill>
                  <a:srgbClr val="FFFF00"/>
                </a:solidFill>
              </a:rPr>
              <a:t>.</a:t>
            </a:r>
            <a:endParaRPr lang="en-US" altLang="zh-CN" b="1" dirty="0">
              <a:solidFill>
                <a:srgbClr val="FFFF00"/>
              </a:solidFill>
            </a:endParaRPr>
          </a:p>
        </p:txBody>
      </p:sp>
      <p:pic>
        <p:nvPicPr>
          <p:cNvPr id="4" name="图片 3"/>
          <p:cNvPicPr>
            <a:picLocks noChangeAspect="1"/>
          </p:cNvPicPr>
          <p:nvPr/>
        </p:nvPicPr>
        <p:blipFill>
          <a:blip r:embed="rId1">
            <a:lum bright="-20000" contrast="40000"/>
          </a:blip>
          <a:stretch>
            <a:fillRect/>
          </a:stretch>
        </p:blipFill>
        <p:spPr>
          <a:xfrm>
            <a:off x="1223745" y="2053547"/>
            <a:ext cx="6357368" cy="478730"/>
          </a:xfrm>
          <a:prstGeom prst="rect">
            <a:avLst/>
          </a:prstGeom>
        </p:spPr>
      </p:pic>
      <p:pic>
        <p:nvPicPr>
          <p:cNvPr id="5" name="图片 4"/>
          <p:cNvPicPr>
            <a:picLocks noChangeAspect="1"/>
          </p:cNvPicPr>
          <p:nvPr/>
        </p:nvPicPr>
        <p:blipFill>
          <a:blip r:embed="rId2">
            <a:lum bright="-20000" contrast="40000"/>
          </a:blip>
          <a:stretch>
            <a:fillRect/>
          </a:stretch>
        </p:blipFill>
        <p:spPr>
          <a:xfrm>
            <a:off x="1695453" y="3581728"/>
            <a:ext cx="5413556" cy="601523"/>
          </a:xfrm>
          <a:prstGeom prst="rect">
            <a:avLst/>
          </a:prstGeom>
        </p:spPr>
      </p:pic>
      <p:pic>
        <p:nvPicPr>
          <p:cNvPr id="2" name="图片 1"/>
          <p:cNvPicPr>
            <a:picLocks noChangeAspect="1"/>
          </p:cNvPicPr>
          <p:nvPr/>
        </p:nvPicPr>
        <p:blipFill>
          <a:blip r:embed="rId3"/>
          <a:stretch>
            <a:fillRect/>
          </a:stretch>
        </p:blipFill>
        <p:spPr>
          <a:xfrm>
            <a:off x="1600200" y="5313680"/>
            <a:ext cx="5353050" cy="554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635" y="533400"/>
            <a:ext cx="6554867" cy="1524000"/>
          </a:xfrm>
        </p:spPr>
        <p:txBody>
          <a:bodyPr/>
          <a:lstStyle/>
          <a:p>
            <a:r>
              <a:rPr lang="en-US" altLang="zh-CN" dirty="0"/>
              <a:t>Mechanism of oxidation of NO</a:t>
            </a:r>
            <a:r>
              <a:rPr lang="en-US" altLang="zh-CN" baseline="-25000" dirty="0"/>
              <a:t>x</a:t>
            </a:r>
            <a:r>
              <a:rPr lang="en-US" altLang="zh-CN" dirty="0"/>
              <a:t> (not required)</a:t>
            </a:r>
            <a:endParaRPr lang="en-US" altLang="zh-CN" dirty="0"/>
          </a:p>
        </p:txBody>
      </p:sp>
      <p:sp>
        <p:nvSpPr>
          <p:cNvPr id="3" name="内容占位符 2"/>
          <p:cNvSpPr>
            <a:spLocks noGrp="1"/>
          </p:cNvSpPr>
          <p:nvPr>
            <p:ph idx="1"/>
          </p:nvPr>
        </p:nvSpPr>
        <p:spPr>
          <a:xfrm>
            <a:off x="476885" y="2161540"/>
            <a:ext cx="8335645" cy="2882265"/>
          </a:xfrm>
        </p:spPr>
        <p:txBody>
          <a:bodyPr/>
          <a:lstStyle/>
          <a:p>
            <a:r>
              <a:rPr lang="en-US" altLang="zh-CN" dirty="0">
                <a:solidFill>
                  <a:schemeClr val="tx1"/>
                </a:solidFill>
              </a:rPr>
              <a:t>These reactions also proceed via different mechanisms, depending on the conditions and chemical cocktail in the atmosphere. </a:t>
            </a:r>
            <a:endParaRPr lang="en-US" altLang="zh-CN" dirty="0">
              <a:solidFill>
                <a:schemeClr val="tx1"/>
              </a:solidFill>
            </a:endParaRPr>
          </a:p>
          <a:p>
            <a:r>
              <a:rPr lang="en-US" altLang="zh-CN" dirty="0">
                <a:solidFill>
                  <a:schemeClr val="tx1"/>
                </a:solidFill>
              </a:rPr>
              <a:t>Photo-oxidation, the presence of ozone, and hydroxyl free radicals (•HO) all contribute to the production of nitrous acid and nitric acid.</a:t>
            </a:r>
            <a:endParaRPr lang="en-US" altLang="zh-CN" dirty="0">
              <a:solidFill>
                <a:schemeClr val="tx1"/>
              </a:solidFill>
            </a:endParaRPr>
          </a:p>
          <a:p>
            <a:endParaRPr lang="en-US" altLang="zh-CN" dirty="0">
              <a:solidFill>
                <a:schemeClr val="tx1"/>
              </a:solidFill>
            </a:endParaRPr>
          </a:p>
        </p:txBody>
      </p:sp>
      <p:pic>
        <p:nvPicPr>
          <p:cNvPr id="4" name="图片 3"/>
          <p:cNvPicPr>
            <a:picLocks noChangeAspect="1"/>
          </p:cNvPicPr>
          <p:nvPr/>
        </p:nvPicPr>
        <p:blipFill>
          <a:blip r:embed="rId1">
            <a:lum bright="-20000" contrast="40000"/>
          </a:blip>
          <a:stretch>
            <a:fillRect/>
          </a:stretch>
        </p:blipFill>
        <p:spPr>
          <a:xfrm>
            <a:off x="3628874" y="4564349"/>
            <a:ext cx="2994512" cy="10314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307160" y="274707"/>
            <a:ext cx="6529680" cy="4393545"/>
          </a:xfrm>
          <a:prstGeom prst="rect">
            <a:avLst/>
          </a:prstGeom>
        </p:spPr>
      </p:pic>
      <p:sp>
        <p:nvSpPr>
          <p:cNvPr id="4" name="内容占位符 2"/>
          <p:cNvSpPr txBox="1"/>
          <p:nvPr/>
        </p:nvSpPr>
        <p:spPr>
          <a:xfrm>
            <a:off x="594360" y="4752474"/>
            <a:ext cx="7955280" cy="17927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altLang="zh-CN" dirty="0"/>
              <a:t>In summary, a complex set of reactions in the atmosphere converts the primary pollutants SO</a:t>
            </a:r>
            <a:r>
              <a:rPr lang="en-US" altLang="zh-CN" baseline="-25000" dirty="0"/>
              <a:t>2</a:t>
            </a:r>
            <a:r>
              <a:rPr lang="en-US" altLang="zh-CN" dirty="0"/>
              <a:t> and NO into acid rain. </a:t>
            </a:r>
            <a:endParaRPr lang="en-US" altLang="zh-CN" dirty="0"/>
          </a:p>
          <a:p>
            <a:r>
              <a:rPr lang="en-US" altLang="zh-CN" b="1" dirty="0">
                <a:solidFill>
                  <a:srgbClr val="FFFF00"/>
                </a:solidFill>
              </a:rPr>
              <a:t>The main active components of acid rain are H</a:t>
            </a:r>
            <a:r>
              <a:rPr lang="en-US" altLang="zh-CN" b="1" baseline="-25000" dirty="0">
                <a:solidFill>
                  <a:srgbClr val="FFFF00"/>
                </a:solidFill>
              </a:rPr>
              <a:t>2</a:t>
            </a:r>
            <a:r>
              <a:rPr lang="en-US" altLang="zh-CN" b="1" dirty="0">
                <a:solidFill>
                  <a:srgbClr val="FFFF00"/>
                </a:solidFill>
              </a:rPr>
              <a:t>SO</a:t>
            </a:r>
            <a:r>
              <a:rPr lang="en-US" altLang="zh-CN" b="1" baseline="-25000" dirty="0">
                <a:solidFill>
                  <a:srgbClr val="FFFF00"/>
                </a:solidFill>
              </a:rPr>
              <a:t>3</a:t>
            </a:r>
            <a:r>
              <a:rPr lang="en-US" altLang="zh-CN" b="1" dirty="0">
                <a:solidFill>
                  <a:srgbClr val="FFFF00"/>
                </a:solidFill>
              </a:rPr>
              <a:t> (aq), H</a:t>
            </a:r>
            <a:r>
              <a:rPr lang="en-US" altLang="zh-CN" b="1" baseline="-25000" dirty="0">
                <a:solidFill>
                  <a:srgbClr val="FFFF00"/>
                </a:solidFill>
              </a:rPr>
              <a:t>2</a:t>
            </a:r>
            <a:r>
              <a:rPr lang="en-US" altLang="zh-CN" b="1" dirty="0">
                <a:solidFill>
                  <a:srgbClr val="FFFF00"/>
                </a:solidFill>
              </a:rPr>
              <a:t>SO</a:t>
            </a:r>
            <a:r>
              <a:rPr lang="en-US" altLang="zh-CN" b="1" baseline="-25000" dirty="0">
                <a:solidFill>
                  <a:srgbClr val="FFFF00"/>
                </a:solidFill>
              </a:rPr>
              <a:t>4</a:t>
            </a:r>
            <a:r>
              <a:rPr lang="en-US" altLang="zh-CN" b="1" dirty="0">
                <a:solidFill>
                  <a:srgbClr val="FFFF00"/>
                </a:solidFill>
              </a:rPr>
              <a:t> (aq), HNO</a:t>
            </a:r>
            <a:r>
              <a:rPr lang="en-US" altLang="zh-CN" b="1" baseline="-25000" dirty="0">
                <a:solidFill>
                  <a:srgbClr val="FFFF00"/>
                </a:solidFill>
              </a:rPr>
              <a:t>2</a:t>
            </a:r>
            <a:r>
              <a:rPr lang="en-US" altLang="zh-CN" b="1" dirty="0">
                <a:solidFill>
                  <a:srgbClr val="FFFF00"/>
                </a:solidFill>
              </a:rPr>
              <a:t> (aq), and HNO</a:t>
            </a:r>
            <a:r>
              <a:rPr lang="en-US" altLang="zh-CN" b="1" baseline="-25000" dirty="0">
                <a:solidFill>
                  <a:srgbClr val="FFFF00"/>
                </a:solidFill>
              </a:rPr>
              <a:t>3</a:t>
            </a:r>
            <a:r>
              <a:rPr lang="en-US" altLang="zh-CN" b="1" dirty="0">
                <a:solidFill>
                  <a:srgbClr val="FFFF00"/>
                </a:solidFill>
              </a:rPr>
              <a:t> (aq).</a:t>
            </a:r>
            <a:endParaRPr lang="en-US" altLang="zh-CN"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75995" y="717550"/>
            <a:ext cx="7058025" cy="46685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8796" y="817558"/>
            <a:ext cx="5530761" cy="4630742"/>
          </a:xfrm>
          <a:prstGeom prst="rect">
            <a:avLst/>
          </a:prstGeom>
        </p:spPr>
      </p:pic>
      <p:sp>
        <p:nvSpPr>
          <p:cNvPr id="3" name="TextBox 2"/>
          <p:cNvSpPr txBox="1"/>
          <p:nvPr/>
        </p:nvSpPr>
        <p:spPr>
          <a:xfrm>
            <a:off x="5874337" y="318448"/>
            <a:ext cx="3131601" cy="5354320"/>
          </a:xfrm>
          <a:prstGeom prst="rect">
            <a:avLst/>
          </a:prstGeom>
          <a:noFill/>
        </p:spPr>
        <p:txBody>
          <a:bodyPr wrap="square" rtlCol="0">
            <a:spAutoFit/>
          </a:bodyPr>
          <a:lstStyle/>
          <a:p>
            <a:pPr marL="285750" indent="-285750">
              <a:buFont typeface="Arial" panose="020B0604020202020204"/>
              <a:buChar char="•"/>
            </a:pPr>
            <a:r>
              <a:rPr lang="en-US" b="1" dirty="0"/>
              <a:t>Order of element arrangement: </a:t>
            </a:r>
            <a:r>
              <a:rPr lang="en-US" b="1" dirty="0">
                <a:solidFill>
                  <a:srgbClr val="FFFF00"/>
                </a:solidFill>
              </a:rPr>
              <a:t>Increasing atomic number</a:t>
            </a:r>
            <a:r>
              <a:rPr lang="en-US" b="1" dirty="0"/>
              <a:t> (proton number)</a:t>
            </a:r>
            <a:endParaRPr lang="en-US" b="1" dirty="0"/>
          </a:p>
          <a:p>
            <a:pPr marL="285750" indent="-285750">
              <a:buFont typeface="Arial" panose="020B0604020202020204"/>
              <a:buChar char="•"/>
            </a:pPr>
            <a:endParaRPr lang="en-US" b="1" dirty="0"/>
          </a:p>
          <a:p>
            <a:pPr marL="285750" indent="-285750">
              <a:buFont typeface="Arial" panose="020B0604020202020204"/>
              <a:buChar char="•"/>
            </a:pPr>
            <a:r>
              <a:rPr lang="en-US" b="1" dirty="0">
                <a:solidFill>
                  <a:srgbClr val="FFFF00"/>
                </a:solidFill>
                <a:effectLst/>
              </a:rPr>
              <a:t>Group</a:t>
            </a:r>
            <a:r>
              <a:rPr lang="en-US" b="1" dirty="0"/>
              <a:t>: vertical column, </a:t>
            </a:r>
            <a:r>
              <a:rPr lang="en-US" b="1" dirty="0">
                <a:solidFill>
                  <a:srgbClr val="FFFF00"/>
                </a:solidFill>
              </a:rPr>
              <a:t>same number of valence electrons, similar chemical properties</a:t>
            </a:r>
            <a:endParaRPr lang="en-US" b="1" dirty="0">
              <a:solidFill>
                <a:srgbClr val="FFFF00"/>
              </a:solidFill>
            </a:endParaRPr>
          </a:p>
          <a:p>
            <a:endParaRPr lang="en-US" b="1" dirty="0"/>
          </a:p>
          <a:p>
            <a:pPr marL="285750" indent="-285750">
              <a:buFont typeface="Arial" panose="020B0604020202020204"/>
              <a:buChar char="•"/>
            </a:pPr>
            <a:r>
              <a:rPr lang="en-US" b="1" dirty="0">
                <a:solidFill>
                  <a:srgbClr val="FFFF00"/>
                </a:solidFill>
              </a:rPr>
              <a:t>Period</a:t>
            </a:r>
            <a:r>
              <a:rPr lang="en-US" b="1" dirty="0"/>
              <a:t>: horizontal row, </a:t>
            </a:r>
            <a:r>
              <a:rPr lang="en-US" b="1" dirty="0">
                <a:solidFill>
                  <a:srgbClr val="FFFF00"/>
                </a:solidFill>
              </a:rPr>
              <a:t>chemical properties gradually change from metals to non-metals</a:t>
            </a:r>
            <a:endParaRPr lang="en-US" b="1" dirty="0">
              <a:solidFill>
                <a:srgbClr val="FFFF00"/>
              </a:solidFill>
            </a:endParaRPr>
          </a:p>
          <a:p>
            <a:pPr marL="285750" indent="-285750">
              <a:buFont typeface="Arial" panose="020B0604020202020204"/>
              <a:buChar char="•"/>
            </a:pPr>
            <a:endParaRPr lang="en-US" b="1" dirty="0"/>
          </a:p>
          <a:p>
            <a:pPr marL="285750" indent="-285750">
              <a:buFont typeface="Arial" panose="020B0604020202020204"/>
              <a:buChar char="•"/>
            </a:pPr>
            <a:r>
              <a:rPr lang="en-US" b="1" dirty="0">
                <a:solidFill>
                  <a:srgbClr val="FFFF00"/>
                </a:solidFill>
              </a:rPr>
              <a:t>Alkali metals, Halogens, Noble gases</a:t>
            </a:r>
            <a:r>
              <a:rPr lang="en-US" b="1" dirty="0"/>
              <a:t>.</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895" y="336883"/>
            <a:ext cx="7827745" cy="1074003"/>
          </a:xfrm>
        </p:spPr>
        <p:txBody>
          <a:bodyPr>
            <a:normAutofit/>
          </a:bodyPr>
          <a:lstStyle/>
          <a:p>
            <a:r>
              <a:rPr lang="en-US" altLang="zh-CN" dirty="0"/>
              <a:t>Ocean Acidification</a:t>
            </a:r>
            <a:endParaRPr lang="zh-CN" altLang="en-US" sz="3600" dirty="0"/>
          </a:p>
        </p:txBody>
      </p:sp>
      <p:sp>
        <p:nvSpPr>
          <p:cNvPr id="3" name="内容占位符 2"/>
          <p:cNvSpPr>
            <a:spLocks noGrp="1"/>
          </p:cNvSpPr>
          <p:nvPr>
            <p:ph idx="1"/>
          </p:nvPr>
        </p:nvSpPr>
        <p:spPr>
          <a:xfrm>
            <a:off x="594360" y="1515978"/>
            <a:ext cx="7955280" cy="4747661"/>
          </a:xfrm>
        </p:spPr>
        <p:txBody>
          <a:bodyPr>
            <a:normAutofit/>
          </a:bodyPr>
          <a:lstStyle/>
          <a:p>
            <a:r>
              <a:rPr lang="en-US" altLang="zh-CN" b="1" dirty="0">
                <a:solidFill>
                  <a:srgbClr val="FFFF00"/>
                </a:solidFill>
              </a:rPr>
              <a:t>Oceans absorb a large proportion of the carbon dioxide</a:t>
            </a:r>
            <a:r>
              <a:rPr lang="en-US" altLang="zh-CN" dirty="0">
                <a:solidFill>
                  <a:schemeClr val="tx1"/>
                </a:solidFill>
              </a:rPr>
              <a:t> released into the atmosphere. </a:t>
            </a:r>
            <a:endParaRPr lang="en-US" altLang="zh-CN" dirty="0">
              <a:solidFill>
                <a:schemeClr val="tx1"/>
              </a:solidFill>
            </a:endParaRPr>
          </a:p>
          <a:p>
            <a:r>
              <a:rPr lang="en-US" altLang="zh-CN" dirty="0">
                <a:solidFill>
                  <a:schemeClr val="tx1"/>
                </a:solidFill>
              </a:rPr>
              <a:t>As a result, carbonic acid is formed in the ocean and causes </a:t>
            </a:r>
            <a:r>
              <a:rPr lang="en-US" altLang="zh-CN" b="1" dirty="0">
                <a:solidFill>
                  <a:srgbClr val="FFFF00"/>
                </a:solidFill>
              </a:rPr>
              <a:t>ocean acidification</a:t>
            </a:r>
            <a:r>
              <a:rPr lang="en-US" altLang="zh-CN" dirty="0">
                <a:solidFill>
                  <a:schemeClr val="tx1"/>
                </a:solidFill>
              </a:rPr>
              <a:t> and lower the pH of ocean. </a:t>
            </a:r>
            <a:endParaRPr lang="en-US" altLang="zh-CN" dirty="0">
              <a:solidFill>
                <a:schemeClr val="tx1"/>
              </a:solidFill>
            </a:endParaRPr>
          </a:p>
          <a:p>
            <a:r>
              <a:rPr lang="en-US" altLang="zh-CN" dirty="0">
                <a:solidFill>
                  <a:schemeClr val="tx1"/>
                </a:solidFill>
              </a:rPr>
              <a:t>Increased ocean acidity can affect the ability of coral reefs and shellfish to calcify their skeletons and so kill a lot of them as well as affecting the whole ecosystems that they are in.</a:t>
            </a:r>
            <a:endParaRPr lang="en-US" altLang="zh-CN" dirty="0">
              <a:solidFill>
                <a:schemeClr val="tx1"/>
              </a:solidFill>
            </a:endParaRPr>
          </a:p>
          <a:p>
            <a:r>
              <a:rPr lang="en-US" altLang="zh-CN" b="1" dirty="0">
                <a:solidFill>
                  <a:srgbClr val="FFFF00"/>
                </a:solidFill>
              </a:rPr>
              <a:t>SO</a:t>
            </a:r>
            <a:r>
              <a:rPr lang="en-US" altLang="zh-CN" b="1" baseline="-25000" dirty="0">
                <a:solidFill>
                  <a:srgbClr val="FFFF00"/>
                </a:solidFill>
              </a:rPr>
              <a:t>2</a:t>
            </a:r>
            <a:r>
              <a:rPr lang="en-US" altLang="zh-CN" b="1" dirty="0">
                <a:solidFill>
                  <a:srgbClr val="FFFF00"/>
                </a:solidFill>
              </a:rPr>
              <a:t> and NO</a:t>
            </a:r>
            <a:r>
              <a:rPr lang="en-US" altLang="zh-CN" b="1" baseline="-25000" dirty="0">
                <a:solidFill>
                  <a:srgbClr val="FFFF00"/>
                </a:solidFill>
              </a:rPr>
              <a:t>2</a:t>
            </a:r>
            <a:r>
              <a:rPr lang="en-US" altLang="zh-CN" b="1" dirty="0">
                <a:solidFill>
                  <a:srgbClr val="FFFF00"/>
                </a:solidFill>
              </a:rPr>
              <a:t> that cause acid rain are way insufficient to significantly affect ocean acidity</a:t>
            </a:r>
            <a:r>
              <a:rPr lang="en-US" altLang="zh-CN" dirty="0">
                <a:solidFill>
                  <a:schemeClr val="tx1"/>
                </a:solidFill>
              </a:rPr>
              <a:t> although sulfuric and nitric acids are strong ones.</a:t>
            </a:r>
            <a:endParaRPr lang="en-US" altLang="zh-CN"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73380" y="598170"/>
            <a:ext cx="8399780" cy="1673860"/>
          </a:xfrm>
          <a:prstGeom prst="rect">
            <a:avLst/>
          </a:prstGeom>
        </p:spPr>
      </p:pic>
      <p:pic>
        <p:nvPicPr>
          <p:cNvPr id="5" name="图片 4"/>
          <p:cNvPicPr>
            <a:picLocks noChangeAspect="1"/>
          </p:cNvPicPr>
          <p:nvPr/>
        </p:nvPicPr>
        <p:blipFill>
          <a:blip r:embed="rId2"/>
          <a:stretch>
            <a:fillRect/>
          </a:stretch>
        </p:blipFill>
        <p:spPr>
          <a:xfrm>
            <a:off x="370840" y="2272030"/>
            <a:ext cx="8402320" cy="287528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2600" y="173355"/>
            <a:ext cx="6555105" cy="1087755"/>
          </a:xfrm>
        </p:spPr>
        <p:txBody>
          <a:bodyPr/>
          <a:p>
            <a:r>
              <a:rPr lang="en-US" altLang="zh-CN"/>
              <a:t>3.4 Oxidation number</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381000" y="1318260"/>
            <a:ext cx="8166100" cy="11557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81000" y="2468245"/>
            <a:ext cx="8166100" cy="33147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333375"/>
            <a:ext cx="8002587" cy="995363"/>
          </a:xfrm>
        </p:spPr>
        <p:txBody>
          <a:bodyPr/>
          <a:lstStyle/>
          <a:p>
            <a:pPr eaLnBrk="1" hangingPunct="1"/>
            <a:r>
              <a:rPr lang="en-US" altLang="zh-CN" sz="4400" dirty="0"/>
              <a:t>Oxidation Number</a:t>
            </a:r>
            <a:endParaRPr lang="zh-CN" altLang="en-US" sz="4400" dirty="0"/>
          </a:p>
        </p:txBody>
      </p:sp>
      <p:sp>
        <p:nvSpPr>
          <p:cNvPr id="3" name="内容占位符 2"/>
          <p:cNvSpPr>
            <a:spLocks noGrp="1"/>
          </p:cNvSpPr>
          <p:nvPr>
            <p:ph idx="1"/>
          </p:nvPr>
        </p:nvSpPr>
        <p:spPr>
          <a:xfrm>
            <a:off x="457200" y="1412875"/>
            <a:ext cx="8229600" cy="4911725"/>
          </a:xfrm>
        </p:spPr>
        <p:txBody>
          <a:bodyPr>
            <a:normAutofit lnSpcReduction="20000"/>
          </a:bodyPr>
          <a:lstStyle/>
          <a:p>
            <a:pPr eaLnBrk="1" hangingPunct="1"/>
            <a:r>
              <a:rPr lang="en-US" sz="2800">
                <a:solidFill>
                  <a:schemeClr val="tx1"/>
                </a:solidFill>
                <a:latin typeface="Times New Roman" panose="02020603050405020304" pitchFamily="18" charset="0"/>
                <a:cs typeface="Times New Roman" panose="02020603050405020304" pitchFamily="18" charset="0"/>
                <a:sym typeface="+mn-ea"/>
              </a:rPr>
              <a:t>B</a:t>
            </a:r>
            <a:r>
              <a:rPr lang="zh-CN" altLang="en-US" sz="2800">
                <a:solidFill>
                  <a:schemeClr val="tx1"/>
                </a:solidFill>
                <a:latin typeface="Times New Roman" panose="02020603050405020304" pitchFamily="18" charset="0"/>
                <a:cs typeface="Times New Roman" panose="02020603050405020304" pitchFamily="18" charset="0"/>
                <a:sym typeface="+mn-ea"/>
              </a:rPr>
              <a:t>onding is o</a:t>
            </a:r>
            <a:r>
              <a:rPr lang="en-US" altLang="zh-CN" sz="2800">
                <a:solidFill>
                  <a:schemeClr val="tx1"/>
                </a:solidFill>
                <a:latin typeface="Times New Roman" panose="02020603050405020304" pitchFamily="18" charset="0"/>
                <a:cs typeface="Times New Roman" panose="02020603050405020304" pitchFamily="18" charset="0"/>
                <a:sym typeface="+mn-ea"/>
              </a:rPr>
              <a:t>ft</a:t>
            </a:r>
            <a:r>
              <a:rPr lang="zh-CN" altLang="en-US" sz="2800">
                <a:solidFill>
                  <a:schemeClr val="tx1"/>
                </a:solidFill>
                <a:latin typeface="Times New Roman" panose="02020603050405020304" pitchFamily="18" charset="0"/>
                <a:cs typeface="Times New Roman" panose="02020603050405020304" pitchFamily="18" charset="0"/>
                <a:sym typeface="+mn-ea"/>
              </a:rPr>
              <a:t>en not</a:t>
            </a:r>
            <a:r>
              <a:rPr lang="en-US" altLang="zh-CN" sz="2800">
                <a:solidFill>
                  <a:schemeClr val="tx1"/>
                </a:solidFill>
                <a:latin typeface="Times New Roman" panose="02020603050405020304" pitchFamily="18" charset="0"/>
                <a:cs typeface="Times New Roman" panose="02020603050405020304" pitchFamily="18" charset="0"/>
                <a:sym typeface="+mn-ea"/>
              </a:rPr>
              <a:t> </a:t>
            </a:r>
            <a:r>
              <a:rPr lang="zh-CN" altLang="en-US" sz="2800">
                <a:solidFill>
                  <a:schemeClr val="tx1"/>
                </a:solidFill>
                <a:latin typeface="Times New Roman" panose="02020603050405020304" pitchFamily="18" charset="0"/>
                <a:cs typeface="Times New Roman" panose="02020603050405020304" pitchFamily="18" charset="0"/>
                <a:sym typeface="+mn-ea"/>
              </a:rPr>
              <a:t>purely ionic or covalent, but rather occurs on a continuum with unequal</a:t>
            </a:r>
            <a:r>
              <a:rPr lang="en-US" altLang="zh-CN" sz="2800">
                <a:solidFill>
                  <a:schemeClr val="tx1"/>
                </a:solidFill>
                <a:latin typeface="Times New Roman" panose="02020603050405020304" pitchFamily="18" charset="0"/>
                <a:cs typeface="Times New Roman" panose="02020603050405020304" pitchFamily="18" charset="0"/>
                <a:sym typeface="+mn-ea"/>
              </a:rPr>
              <a:t> </a:t>
            </a:r>
            <a:r>
              <a:rPr lang="zh-CN" altLang="en-US" sz="2800">
                <a:solidFill>
                  <a:schemeClr val="tx1"/>
                </a:solidFill>
                <a:latin typeface="Times New Roman" panose="02020603050405020304" pitchFamily="18" charset="0"/>
                <a:cs typeface="Times New Roman" panose="02020603050405020304" pitchFamily="18" charset="0"/>
                <a:sym typeface="+mn-ea"/>
              </a:rPr>
              <a:t>sharing</a:t>
            </a:r>
            <a:r>
              <a:rPr lang="en-US" altLang="zh-CN" sz="2800">
                <a:solidFill>
                  <a:schemeClr val="tx1"/>
                </a:solidFill>
                <a:latin typeface="Times New Roman" panose="02020603050405020304" pitchFamily="18" charset="0"/>
                <a:cs typeface="Times New Roman" panose="02020603050405020304" pitchFamily="18" charset="0"/>
                <a:sym typeface="+mn-ea"/>
              </a:rPr>
              <a:t> </a:t>
            </a:r>
            <a:r>
              <a:rPr lang="zh-CN" altLang="en-US" sz="2800">
                <a:solidFill>
                  <a:schemeClr val="tx1"/>
                </a:solidFill>
                <a:latin typeface="Times New Roman" panose="02020603050405020304" pitchFamily="18" charset="0"/>
                <a:cs typeface="Times New Roman" panose="02020603050405020304" pitchFamily="18" charset="0"/>
                <a:sym typeface="+mn-ea"/>
              </a:rPr>
              <a:t>of electrons. </a:t>
            </a:r>
            <a:endParaRPr lang="zh-CN" altLang="en-US" sz="2800">
              <a:solidFill>
                <a:schemeClr val="tx1"/>
              </a:solidFill>
              <a:latin typeface="Times New Roman" panose="02020603050405020304" pitchFamily="18" charset="0"/>
              <a:cs typeface="Times New Roman" panose="02020603050405020304" pitchFamily="18" charset="0"/>
              <a:sym typeface="+mn-ea"/>
            </a:endParaRPr>
          </a:p>
          <a:p>
            <a:pPr eaLnBrk="1" hangingPunct="1"/>
            <a:r>
              <a:rPr lang="en-US" altLang="zh-CN" sz="2800" dirty="0">
                <a:solidFill>
                  <a:schemeClr val="tx1"/>
                </a:solidFill>
                <a:latin typeface="Times New Roman" panose="02020603050405020304" pitchFamily="18" charset="0"/>
                <a:cs typeface="Times New Roman" panose="02020603050405020304" pitchFamily="18" charset="0"/>
              </a:rPr>
              <a:t>The </a:t>
            </a:r>
            <a:r>
              <a:rPr lang="en-US" altLang="zh-CN" sz="2800" b="1" dirty="0">
                <a:solidFill>
                  <a:srgbClr val="FFFF00"/>
                </a:solidFill>
                <a:latin typeface="Times New Roman" panose="02020603050405020304" pitchFamily="18" charset="0"/>
                <a:cs typeface="Times New Roman" panose="02020603050405020304" pitchFamily="18" charset="0"/>
              </a:rPr>
              <a:t>oxidation number, or oxidation state</a:t>
            </a:r>
            <a:r>
              <a:rPr lang="en-US" altLang="zh-CN" sz="2800" dirty="0">
                <a:solidFill>
                  <a:schemeClr val="tx1"/>
                </a:solidFill>
                <a:latin typeface="Times New Roman" panose="02020603050405020304" pitchFamily="18" charset="0"/>
                <a:cs typeface="Times New Roman" panose="02020603050405020304" pitchFamily="18" charset="0"/>
              </a:rPr>
              <a:t>, of an atom is the charge which that atom would have if all covalent bonds were broken so that the more electronegative atom kept all the electrons in the bond, hence the sign (+ or -) is always given. </a:t>
            </a:r>
            <a:endParaRPr lang="en-US" altLang="zh-CN" sz="2800" dirty="0">
              <a:solidFill>
                <a:schemeClr val="tx1"/>
              </a:solidFill>
              <a:latin typeface="Times New Roman" panose="02020603050405020304" pitchFamily="18" charset="0"/>
              <a:cs typeface="Times New Roman" panose="02020603050405020304" pitchFamily="18" charset="0"/>
            </a:endParaRPr>
          </a:p>
          <a:p>
            <a:pPr eaLnBrk="1" hangingPunct="1"/>
            <a:r>
              <a:rPr lang="en-US" altLang="zh-CN" sz="2800" dirty="0">
                <a:solidFill>
                  <a:schemeClr val="tx1"/>
                </a:solidFill>
                <a:latin typeface="Times New Roman" panose="02020603050405020304" pitchFamily="18" charset="0"/>
                <a:cs typeface="Times New Roman" panose="02020603050405020304" pitchFamily="18" charset="0"/>
              </a:rPr>
              <a:t>For example in water (H</a:t>
            </a:r>
            <a:r>
              <a:rPr lang="en-US" altLang="zh-CN" sz="2800" baseline="-25000" dirty="0">
                <a:solidFill>
                  <a:schemeClr val="tx1"/>
                </a:solidFill>
                <a:latin typeface="Times New Roman" panose="02020603050405020304" pitchFamily="18" charset="0"/>
                <a:cs typeface="Times New Roman" panose="02020603050405020304" pitchFamily="18" charset="0"/>
              </a:rPr>
              <a:t>2</a:t>
            </a:r>
            <a:r>
              <a:rPr lang="en-US" altLang="zh-CN" sz="2800" dirty="0">
                <a:solidFill>
                  <a:schemeClr val="tx1"/>
                </a:solidFill>
                <a:latin typeface="Times New Roman" panose="02020603050405020304" pitchFamily="18" charset="0"/>
                <a:cs typeface="Times New Roman" panose="02020603050405020304" pitchFamily="18" charset="0"/>
              </a:rPr>
              <a:t>O) the ions produced would be two H</a:t>
            </a:r>
            <a:r>
              <a:rPr lang="en-US" altLang="zh-CN" sz="2800" baseline="30000"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 and an O</a:t>
            </a:r>
            <a:r>
              <a:rPr lang="en-US" altLang="zh-CN" sz="2800" baseline="30000" dirty="0">
                <a:solidFill>
                  <a:schemeClr val="tx1"/>
                </a:solidFill>
                <a:latin typeface="Times New Roman" panose="02020603050405020304" pitchFamily="18" charset="0"/>
                <a:cs typeface="Times New Roman" panose="02020603050405020304" pitchFamily="18" charset="0"/>
              </a:rPr>
              <a:t>2- </a:t>
            </a:r>
            <a:r>
              <a:rPr lang="en-US" altLang="zh-CN" sz="2800" dirty="0">
                <a:solidFill>
                  <a:schemeClr val="tx1"/>
                </a:solidFill>
                <a:latin typeface="Times New Roman" panose="02020603050405020304" pitchFamily="18" charset="0"/>
                <a:cs typeface="Times New Roman" panose="02020603050405020304" pitchFamily="18" charset="0"/>
              </a:rPr>
              <a:t>hence in water the oxidation state of hydrogen is +1 and that of oxygen is -2.</a:t>
            </a:r>
            <a:endParaRPr lang="en-US" altLang="zh-CN"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20750"/>
            <a:ext cx="8229600" cy="852488"/>
          </a:xfrm>
        </p:spPr>
        <p:txBody>
          <a:bodyPr/>
          <a:lstStyle/>
          <a:p>
            <a:pPr eaLnBrk="1" hangingPunct="1"/>
            <a:r>
              <a:rPr lang="en-US" altLang="zh-CN" sz="3600"/>
              <a:t>Rules to determine oxidation number of each element in a compound</a:t>
            </a:r>
            <a:endParaRPr lang="zh-CN" altLang="en-US" sz="3600"/>
          </a:p>
        </p:txBody>
      </p:sp>
      <p:sp>
        <p:nvSpPr>
          <p:cNvPr id="3" name="内容占位符 2"/>
          <p:cNvSpPr>
            <a:spLocks noGrp="1"/>
          </p:cNvSpPr>
          <p:nvPr>
            <p:ph idx="1"/>
          </p:nvPr>
        </p:nvSpPr>
        <p:spPr>
          <a:xfrm>
            <a:off x="953135" y="2308860"/>
            <a:ext cx="7733665" cy="3767455"/>
          </a:xfrm>
        </p:spPr>
        <p:txBody>
          <a:bodyPr/>
          <a:lstStyle/>
          <a:p>
            <a:pPr eaLnBrk="1" hangingPunct="1"/>
            <a:r>
              <a:rPr lang="en-US" altLang="zh-CN" sz="2800">
                <a:solidFill>
                  <a:schemeClr val="tx1"/>
                </a:solidFill>
                <a:latin typeface="Times New Roman" panose="02020603050405020304" pitchFamily="18" charset="0"/>
                <a:cs typeface="Times New Roman" panose="02020603050405020304" pitchFamily="18" charset="0"/>
              </a:rPr>
              <a:t>(1) The total oxidation state of the atoms in a species is equal to the electrical charge it carries. Hence all elements in the elemental state have an oxidation state of zero, the total oxidation number of a neutral molecule is zero and that of ions is equal to the charge.</a:t>
            </a:r>
            <a:endParaRPr lang="en-US" altLang="zh-CN" sz="2800">
              <a:solidFill>
                <a:schemeClr val="tx1"/>
              </a:solidFill>
              <a:latin typeface="Times New Roman" panose="02020603050405020304" pitchFamily="18" charset="0"/>
              <a:cs typeface="Times New Roman" panose="02020603050405020304" pitchFamily="18" charset="0"/>
            </a:endParaRPr>
          </a:p>
          <a:p>
            <a:pPr eaLnBrk="1" hangingPunct="1"/>
            <a:endParaRPr lang="en-US" altLang="zh-CN" sz="28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2910" y="428625"/>
            <a:ext cx="8263890" cy="5895975"/>
          </a:xfrm>
        </p:spPr>
        <p:txBody>
          <a:bodyPr>
            <a:normAutofit lnSpcReduction="10000"/>
          </a:bodyPr>
          <a:lstStyle/>
          <a:p>
            <a:pPr eaLnBrk="1" hangingPunct="1"/>
            <a:r>
              <a:rPr lang="en-US" altLang="zh-CN" sz="2800" dirty="0">
                <a:solidFill>
                  <a:schemeClr val="tx1"/>
                </a:solidFill>
                <a:latin typeface="Times New Roman" panose="02020603050405020304" pitchFamily="18" charset="0"/>
                <a:cs typeface="Times New Roman" panose="02020603050405020304" pitchFamily="18" charset="0"/>
              </a:rPr>
              <a:t>(2) Some elements almost always have the same oxidation state in their compounds, with a few exceptions. </a:t>
            </a:r>
            <a:endParaRPr lang="en-US" altLang="zh-CN" sz="28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sz="2400" dirty="0">
                <a:solidFill>
                  <a:schemeClr val="tx1"/>
                </a:solidFill>
                <a:latin typeface="Times New Roman" panose="02020603050405020304" pitchFamily="18" charset="0"/>
                <a:cs typeface="Times New Roman" panose="02020603050405020304" pitchFamily="18" charset="0"/>
              </a:rPr>
              <a:t>a) Fluorine is –1 (no exceptions).</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sz="2400" dirty="0">
                <a:solidFill>
                  <a:schemeClr val="tx1"/>
                </a:solidFill>
                <a:latin typeface="Times New Roman" panose="02020603050405020304" pitchFamily="18" charset="0"/>
                <a:cs typeface="Times New Roman" panose="02020603050405020304" pitchFamily="18" charset="0"/>
              </a:rPr>
              <a:t>b) Group 1 metals are +1, group 2 metals are +2, Al is +3, 	Zn is +2, Ag is +1 (no exceptions).</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sz="2400" dirty="0">
                <a:solidFill>
                  <a:schemeClr val="tx1"/>
                </a:solidFill>
                <a:latin typeface="Times New Roman" panose="02020603050405020304" pitchFamily="18" charset="0"/>
                <a:cs typeface="Times New Roman" panose="02020603050405020304" pitchFamily="18" charset="0"/>
              </a:rPr>
              <a:t>c) Hydrogen is +1 (except in the hydride ion, H</a:t>
            </a:r>
            <a:r>
              <a:rPr lang="en-US" altLang="zh-CN" sz="2400" baseline="300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 where it is 	–1).</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sz="2400" dirty="0">
                <a:solidFill>
                  <a:schemeClr val="tx1"/>
                </a:solidFill>
                <a:latin typeface="Times New Roman" panose="02020603050405020304" pitchFamily="18" charset="0"/>
                <a:cs typeface="Times New Roman" panose="02020603050405020304" pitchFamily="18" charset="0"/>
              </a:rPr>
              <a:t>d) Polyatomic ions have their own fixed oxidation number. E.g. CO</a:t>
            </a:r>
            <a:r>
              <a:rPr lang="en-US" altLang="zh-CN" sz="2400" baseline="-25000" dirty="0">
                <a:solidFill>
                  <a:schemeClr val="tx1"/>
                </a:solidFill>
                <a:latin typeface="Times New Roman" panose="02020603050405020304" pitchFamily="18" charset="0"/>
                <a:cs typeface="Times New Roman" panose="02020603050405020304" pitchFamily="18" charset="0"/>
              </a:rPr>
              <a:t>3</a:t>
            </a:r>
            <a:r>
              <a:rPr lang="en-US" altLang="zh-CN" sz="2400" baseline="30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 is </a:t>
            </a:r>
            <a:r>
              <a:rPr lang="en-US" altLang="zh-CN" sz="2400" dirty="0">
                <a:solidFill>
                  <a:schemeClr val="tx1"/>
                </a:solidFill>
                <a:latin typeface="Times New Roman" panose="02020603050405020304" pitchFamily="18" charset="0"/>
                <a:cs typeface="Times New Roman" panose="02020603050405020304" pitchFamily="18" charset="0"/>
                <a:sym typeface="+mn-ea"/>
              </a:rPr>
              <a:t>–</a:t>
            </a:r>
            <a:r>
              <a:rPr lang="en-US" altLang="zh-CN" sz="2400" dirty="0">
                <a:solidFill>
                  <a:schemeClr val="tx1"/>
                </a:solidFill>
                <a:latin typeface="Times New Roman" panose="02020603050405020304" pitchFamily="18" charset="0"/>
                <a:cs typeface="Times New Roman" panose="02020603050405020304" pitchFamily="18" charset="0"/>
              </a:rPr>
              <a:t>2, SO</a:t>
            </a:r>
            <a:r>
              <a:rPr lang="en-US" altLang="zh-CN" sz="2400" baseline="-25000" dirty="0">
                <a:solidFill>
                  <a:schemeClr val="tx1"/>
                </a:solidFill>
                <a:latin typeface="Times New Roman" panose="02020603050405020304" pitchFamily="18" charset="0"/>
                <a:cs typeface="Times New Roman" panose="02020603050405020304" pitchFamily="18" charset="0"/>
              </a:rPr>
              <a:t>4</a:t>
            </a:r>
            <a:r>
              <a:rPr lang="en-US" altLang="zh-CN" sz="2400" baseline="30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 is </a:t>
            </a:r>
            <a:r>
              <a:rPr lang="en-US" altLang="zh-CN" sz="2400" dirty="0">
                <a:solidFill>
                  <a:schemeClr val="tx1"/>
                </a:solidFill>
                <a:latin typeface="Times New Roman" panose="02020603050405020304" pitchFamily="18" charset="0"/>
                <a:cs typeface="Times New Roman" panose="02020603050405020304" pitchFamily="18" charset="0"/>
                <a:sym typeface="+mn-ea"/>
              </a:rPr>
              <a:t>–2, NO</a:t>
            </a:r>
            <a:r>
              <a:rPr lang="en-US" altLang="zh-CN" sz="2400" baseline="-25000" dirty="0">
                <a:solidFill>
                  <a:schemeClr val="tx1"/>
                </a:solidFill>
                <a:latin typeface="Times New Roman" panose="02020603050405020304" pitchFamily="18" charset="0"/>
                <a:cs typeface="Times New Roman" panose="02020603050405020304" pitchFamily="18" charset="0"/>
                <a:sym typeface="+mn-ea"/>
              </a:rPr>
              <a:t>3</a:t>
            </a:r>
            <a:r>
              <a:rPr lang="en-US" altLang="zh-CN" sz="2400" baseline="30000" dirty="0">
                <a:solidFill>
                  <a:schemeClr val="tx1"/>
                </a:solidFill>
                <a:latin typeface="Times New Roman" panose="02020603050405020304" pitchFamily="18" charset="0"/>
                <a:cs typeface="Times New Roman" panose="02020603050405020304" pitchFamily="18" charset="0"/>
                <a:sym typeface="+mn-ea"/>
              </a:rPr>
              <a:t>-</a:t>
            </a:r>
            <a:r>
              <a:rPr lang="en-US" altLang="zh-CN" sz="2400" dirty="0">
                <a:solidFill>
                  <a:schemeClr val="tx1"/>
                </a:solidFill>
                <a:latin typeface="Times New Roman" panose="02020603050405020304" pitchFamily="18" charset="0"/>
                <a:cs typeface="Times New Roman" panose="02020603050405020304" pitchFamily="18" charset="0"/>
                <a:sym typeface="+mn-ea"/>
              </a:rPr>
              <a:t> is –1, NH</a:t>
            </a:r>
            <a:r>
              <a:rPr lang="en-US" altLang="zh-CN" sz="2400" baseline="-25000" dirty="0">
                <a:solidFill>
                  <a:schemeClr val="tx1"/>
                </a:solidFill>
                <a:latin typeface="Times New Roman" panose="02020603050405020304" pitchFamily="18" charset="0"/>
                <a:cs typeface="Times New Roman" panose="02020603050405020304" pitchFamily="18" charset="0"/>
                <a:sym typeface="+mn-ea"/>
              </a:rPr>
              <a:t>4</a:t>
            </a:r>
            <a:r>
              <a:rPr lang="en-US" altLang="zh-CN" sz="2400" baseline="30000" dirty="0">
                <a:solidFill>
                  <a:schemeClr val="tx1"/>
                </a:solidFill>
                <a:latin typeface="Times New Roman" panose="02020603050405020304" pitchFamily="18" charset="0"/>
                <a:cs typeface="Times New Roman" panose="02020603050405020304" pitchFamily="18" charset="0"/>
                <a:sym typeface="+mn-ea"/>
              </a:rPr>
              <a:t>+</a:t>
            </a:r>
            <a:r>
              <a:rPr lang="en-US" altLang="zh-CN" sz="2400" dirty="0">
                <a:solidFill>
                  <a:schemeClr val="tx1"/>
                </a:solidFill>
                <a:latin typeface="Times New Roman" panose="02020603050405020304" pitchFamily="18" charset="0"/>
                <a:cs typeface="Times New Roman" panose="02020603050405020304" pitchFamily="18" charset="0"/>
                <a:sym typeface="+mn-ea"/>
              </a:rPr>
              <a:t> is +1.</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sz="2400" dirty="0">
                <a:solidFill>
                  <a:schemeClr val="tx1"/>
                </a:solidFill>
                <a:latin typeface="Times New Roman" panose="02020603050405020304" pitchFamily="18" charset="0"/>
                <a:cs typeface="Times New Roman" panose="02020603050405020304" pitchFamily="18" charset="0"/>
              </a:rPr>
              <a:t>e) Oxygen is –2 (except -1 in hydrogen peroxide, H</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O</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 and 	other peroxides, Na</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O</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 K</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O</a:t>
            </a:r>
            <a:r>
              <a:rPr lang="en-US" altLang="zh-CN" sz="2400" baseline="-25000" dirty="0">
                <a:solidFill>
                  <a:schemeClr val="tx1"/>
                </a:solidFill>
                <a:latin typeface="Times New Roman" panose="02020603050405020304" pitchFamily="18" charset="0"/>
                <a:cs typeface="Times New Roman" panose="02020603050405020304" pitchFamily="18" charset="0"/>
              </a:rPr>
              <a:t>2</a:t>
            </a:r>
            <a:r>
              <a:rPr lang="en-US" altLang="zh-CN" sz="2400" dirty="0">
                <a:solidFill>
                  <a:schemeClr val="tx1"/>
                </a:solidFill>
                <a:latin typeface="Times New Roman" panose="02020603050405020304" pitchFamily="18" charset="0"/>
                <a:cs typeface="Times New Roman" panose="02020603050405020304" pitchFamily="18" charset="0"/>
              </a:rPr>
              <a:t>, etc.).</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zh-CN" sz="2400" dirty="0">
                <a:solidFill>
                  <a:schemeClr val="tx1"/>
                </a:solidFill>
                <a:latin typeface="Times New Roman" panose="02020603050405020304" pitchFamily="18" charset="0"/>
                <a:cs typeface="Times New Roman" panose="02020603050405020304" pitchFamily="18" charset="0"/>
              </a:rPr>
              <a:t>f) Halogens (Cl, Br, &amp; I) are –1 (except when bonded to 	oxygen or a halogen that is higher in the group).</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605" y="749300"/>
            <a:ext cx="8229600" cy="1806575"/>
          </a:xfrm>
        </p:spPr>
        <p:txBody>
          <a:bodyPr>
            <a:normAutofit fontScale="90000"/>
          </a:bodyPr>
          <a:lstStyle/>
          <a:p>
            <a:r>
              <a:rPr lang="en-US" altLang="zh-CN" sz="3600"/>
              <a:t>Assign the oxidation number of the underlined elements in the following compounds.</a:t>
            </a:r>
            <a:endParaRPr lang="zh-CN" altLang="en-US" sz="3600"/>
          </a:p>
        </p:txBody>
      </p:sp>
      <p:sp>
        <p:nvSpPr>
          <p:cNvPr id="3" name="内容占位符 2"/>
          <p:cNvSpPr>
            <a:spLocks noGrp="1"/>
          </p:cNvSpPr>
          <p:nvPr>
            <p:ph idx="1"/>
          </p:nvPr>
        </p:nvSpPr>
        <p:spPr>
          <a:xfrm>
            <a:off x="250825" y="2924175"/>
            <a:ext cx="8435975" cy="2824163"/>
          </a:xfrm>
        </p:spPr>
        <p:txBody>
          <a:bodyPr/>
          <a:lstStyle/>
          <a:p>
            <a:pPr algn="just">
              <a:spcAft>
                <a:spcPts val="0"/>
              </a:spcAft>
              <a:defRPr/>
            </a:pPr>
            <a:r>
              <a:rPr lang="en-US" altLang="zh-CN" sz="2800" kern="100" dirty="0">
                <a:solidFill>
                  <a:schemeClr val="tx1"/>
                </a:solidFill>
                <a:latin typeface="Times New Roman" panose="02020603050405020304"/>
                <a:cs typeface="Times New Roman" panose="02020603050405020304"/>
              </a:rPr>
              <a:t>(1) K</a:t>
            </a:r>
            <a:r>
              <a:rPr lang="en-US" altLang="zh-CN" sz="2800" b="1" u="sng" kern="100" dirty="0">
                <a:solidFill>
                  <a:srgbClr val="FFFF00"/>
                </a:solidFill>
                <a:latin typeface="Times New Roman" panose="02020603050405020304"/>
                <a:cs typeface="Times New Roman" panose="02020603050405020304"/>
              </a:rPr>
              <a:t>Mn</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4</a:t>
            </a:r>
            <a:r>
              <a:rPr lang="en-US" altLang="zh-CN" sz="2800" kern="100" dirty="0">
                <a:solidFill>
                  <a:schemeClr val="tx1"/>
                </a:solidFill>
                <a:latin typeface="Times New Roman" panose="02020603050405020304"/>
                <a:cs typeface="Times New Roman" panose="02020603050405020304"/>
              </a:rPr>
              <a:t>	(2) K</a:t>
            </a:r>
            <a:r>
              <a:rPr lang="en-US" altLang="zh-CN" sz="2800" kern="100" baseline="-25000" dirty="0">
                <a:solidFill>
                  <a:schemeClr val="tx1"/>
                </a:solidFill>
                <a:latin typeface="Times New Roman" panose="02020603050405020304"/>
                <a:cs typeface="Times New Roman" panose="02020603050405020304"/>
              </a:rPr>
              <a:t>2</a:t>
            </a:r>
            <a:r>
              <a:rPr lang="en-US" altLang="zh-CN" sz="2800" b="1" u="sng" kern="100" dirty="0">
                <a:solidFill>
                  <a:srgbClr val="FFFF00"/>
                </a:solidFill>
                <a:latin typeface="Times New Roman" panose="02020603050405020304"/>
                <a:cs typeface="Times New Roman" panose="02020603050405020304"/>
              </a:rPr>
              <a:t>Mn</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4</a:t>
            </a:r>
            <a:r>
              <a:rPr lang="en-US" altLang="zh-CN" sz="2800" kern="100" dirty="0">
                <a:solidFill>
                  <a:schemeClr val="tx1"/>
                </a:solidFill>
                <a:latin typeface="Times New Roman" panose="02020603050405020304"/>
                <a:cs typeface="Times New Roman" panose="02020603050405020304"/>
              </a:rPr>
              <a:t>		(3) K</a:t>
            </a:r>
            <a:r>
              <a:rPr lang="en-US" altLang="zh-CN" sz="2800" kern="100" baseline="-25000" dirty="0">
                <a:solidFill>
                  <a:schemeClr val="tx1"/>
                </a:solidFill>
                <a:latin typeface="Times New Roman" panose="02020603050405020304"/>
                <a:cs typeface="Times New Roman" panose="02020603050405020304"/>
              </a:rPr>
              <a:t>2</a:t>
            </a:r>
            <a:r>
              <a:rPr lang="en-US" altLang="zh-CN" sz="2800" b="1" u="sng" kern="100" dirty="0">
                <a:solidFill>
                  <a:srgbClr val="FFFF00"/>
                </a:solidFill>
                <a:latin typeface="Times New Roman" panose="02020603050405020304"/>
                <a:cs typeface="Times New Roman" panose="02020603050405020304"/>
              </a:rPr>
              <a:t>Cr</a:t>
            </a:r>
            <a:r>
              <a:rPr lang="en-US" altLang="zh-CN" sz="2800" kern="100" baseline="-25000" dirty="0">
                <a:solidFill>
                  <a:schemeClr val="tx1"/>
                </a:solidFill>
                <a:latin typeface="Times New Roman" panose="02020603050405020304"/>
                <a:cs typeface="Times New Roman" panose="02020603050405020304"/>
              </a:rPr>
              <a:t>2</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7</a:t>
            </a:r>
            <a:r>
              <a:rPr lang="en-US" altLang="zh-CN" sz="2800" kern="100" dirty="0">
                <a:solidFill>
                  <a:schemeClr val="tx1"/>
                </a:solidFill>
                <a:latin typeface="Times New Roman" panose="02020603050405020304"/>
                <a:cs typeface="Times New Roman" panose="02020603050405020304"/>
              </a:rPr>
              <a:t>	</a:t>
            </a:r>
            <a:endParaRPr lang="en-US" altLang="zh-CN" sz="2800" kern="100" dirty="0">
              <a:solidFill>
                <a:schemeClr val="tx1"/>
              </a:solidFill>
              <a:latin typeface="Times New Roman" panose="02020603050405020304"/>
              <a:cs typeface="Times New Roman" panose="02020603050405020304"/>
            </a:endParaRPr>
          </a:p>
          <a:p>
            <a:pPr algn="just">
              <a:spcAft>
                <a:spcPts val="0"/>
              </a:spcAft>
              <a:defRPr/>
            </a:pPr>
            <a:endParaRPr lang="en-US" altLang="zh-CN" sz="2800" kern="100" dirty="0">
              <a:solidFill>
                <a:schemeClr val="tx1"/>
              </a:solidFill>
              <a:latin typeface="Times New Roman" panose="02020603050405020304"/>
              <a:cs typeface="Times New Roman" panose="02020603050405020304"/>
            </a:endParaRPr>
          </a:p>
          <a:p>
            <a:pPr algn="just">
              <a:spcAft>
                <a:spcPts val="0"/>
              </a:spcAft>
              <a:defRPr/>
            </a:pPr>
            <a:r>
              <a:rPr lang="en-US" altLang="zh-CN" sz="2800" kern="100" dirty="0">
                <a:solidFill>
                  <a:schemeClr val="tx1"/>
                </a:solidFill>
                <a:latin typeface="Times New Roman" panose="02020603050405020304"/>
                <a:cs typeface="Times New Roman" panose="02020603050405020304"/>
              </a:rPr>
              <a:t>(4) H</a:t>
            </a:r>
            <a:r>
              <a:rPr lang="en-US" altLang="zh-CN" sz="2800" kern="100" baseline="-25000" dirty="0">
                <a:solidFill>
                  <a:schemeClr val="tx1"/>
                </a:solidFill>
                <a:latin typeface="Times New Roman" panose="02020603050405020304"/>
                <a:cs typeface="Times New Roman" panose="02020603050405020304"/>
              </a:rPr>
              <a:t>3</a:t>
            </a:r>
            <a:r>
              <a:rPr lang="en-US" altLang="zh-CN" sz="2800" b="1" u="sng" kern="100" dirty="0">
                <a:solidFill>
                  <a:srgbClr val="FFFF00"/>
                </a:solidFill>
                <a:latin typeface="Times New Roman" panose="02020603050405020304"/>
                <a:cs typeface="Times New Roman" panose="02020603050405020304"/>
              </a:rPr>
              <a:t>P</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2</a:t>
            </a:r>
            <a:r>
              <a:rPr lang="en-US" altLang="zh-CN" sz="2800" kern="100" dirty="0">
                <a:solidFill>
                  <a:schemeClr val="tx1"/>
                </a:solidFill>
                <a:latin typeface="Times New Roman" panose="02020603050405020304"/>
                <a:cs typeface="Times New Roman" panose="02020603050405020304"/>
              </a:rPr>
              <a:t>		(5) K</a:t>
            </a:r>
            <a:r>
              <a:rPr lang="en-US" altLang="zh-CN" sz="2800" kern="100" baseline="-25000" dirty="0">
                <a:solidFill>
                  <a:schemeClr val="tx1"/>
                </a:solidFill>
                <a:latin typeface="Times New Roman" panose="02020603050405020304"/>
                <a:cs typeface="Times New Roman" panose="02020603050405020304"/>
              </a:rPr>
              <a:t>2</a:t>
            </a:r>
            <a:r>
              <a:rPr lang="en-US" altLang="zh-CN" sz="2800" b="1" u="sng" kern="100" dirty="0">
                <a:solidFill>
                  <a:srgbClr val="FFFF00"/>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2</a:t>
            </a:r>
            <a:r>
              <a:rPr lang="en-US" altLang="zh-CN" sz="2800" kern="100" dirty="0">
                <a:solidFill>
                  <a:schemeClr val="tx1"/>
                </a:solidFill>
                <a:latin typeface="Times New Roman" panose="02020603050405020304"/>
                <a:cs typeface="Times New Roman" panose="02020603050405020304"/>
              </a:rPr>
              <a:t> </a:t>
            </a:r>
            <a:r>
              <a:rPr lang="en-US" altLang="zh-CN" sz="2800" kern="100" dirty="0">
                <a:solidFill>
                  <a:schemeClr val="tx1"/>
                </a:solidFill>
                <a:latin typeface="Calibri" panose="020F0502020204030204"/>
                <a:cs typeface="Times New Roman" panose="02020603050405020304"/>
              </a:rPr>
              <a:t>		</a:t>
            </a:r>
            <a:r>
              <a:rPr lang="en-US" altLang="zh-CN" sz="2800" kern="100" dirty="0">
                <a:solidFill>
                  <a:schemeClr val="tx1"/>
                </a:solidFill>
                <a:latin typeface="Times New Roman" panose="02020603050405020304"/>
                <a:cs typeface="Times New Roman" panose="02020603050405020304"/>
              </a:rPr>
              <a:t>(6) K</a:t>
            </a:r>
            <a:r>
              <a:rPr lang="en-US" altLang="zh-CN" sz="2800" b="1" u="sng" kern="100" dirty="0">
                <a:solidFill>
                  <a:srgbClr val="FFFF00"/>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2</a:t>
            </a:r>
            <a:r>
              <a:rPr lang="en-US" altLang="zh-CN" sz="2800" kern="100" dirty="0">
                <a:solidFill>
                  <a:schemeClr val="tx1"/>
                </a:solidFill>
                <a:latin typeface="Times New Roman" panose="02020603050405020304"/>
                <a:cs typeface="Times New Roman" panose="02020603050405020304"/>
              </a:rPr>
              <a:t>	</a:t>
            </a:r>
            <a:endParaRPr lang="en-US" altLang="zh-CN" sz="2800" kern="100" dirty="0">
              <a:solidFill>
                <a:schemeClr val="tx1"/>
              </a:solidFill>
              <a:latin typeface="Times New Roman" panose="02020603050405020304"/>
              <a:cs typeface="Times New Roman" panose="02020603050405020304"/>
            </a:endParaRPr>
          </a:p>
          <a:p>
            <a:pPr algn="just">
              <a:spcAft>
                <a:spcPts val="0"/>
              </a:spcAft>
              <a:defRPr/>
            </a:pPr>
            <a:endParaRPr lang="en-US" altLang="zh-CN" sz="2800" kern="100" dirty="0">
              <a:solidFill>
                <a:schemeClr val="tx1"/>
              </a:solidFill>
              <a:latin typeface="Times New Roman" panose="02020603050405020304"/>
              <a:cs typeface="Times New Roman" panose="02020603050405020304"/>
            </a:endParaRPr>
          </a:p>
          <a:p>
            <a:pPr algn="just">
              <a:spcAft>
                <a:spcPts val="0"/>
              </a:spcAft>
              <a:defRPr/>
            </a:pPr>
            <a:r>
              <a:rPr lang="en-US" altLang="zh-CN" sz="2800" kern="100" dirty="0">
                <a:solidFill>
                  <a:schemeClr val="tx1"/>
                </a:solidFill>
                <a:latin typeface="Times New Roman" panose="02020603050405020304"/>
                <a:cs typeface="Times New Roman" panose="02020603050405020304"/>
              </a:rPr>
              <a:t>(7) </a:t>
            </a:r>
            <a:r>
              <a:rPr lang="en-US" altLang="zh-CN" sz="2800" b="1" u="sng" kern="100" dirty="0">
                <a:solidFill>
                  <a:srgbClr val="FFFF00"/>
                </a:solidFill>
                <a:latin typeface="Times New Roman" panose="02020603050405020304"/>
                <a:cs typeface="Times New Roman" panose="02020603050405020304"/>
              </a:rPr>
              <a:t>O</a:t>
            </a:r>
            <a:r>
              <a:rPr lang="en-US" altLang="zh-CN" sz="2800" kern="100" dirty="0">
                <a:solidFill>
                  <a:schemeClr val="tx1"/>
                </a:solidFill>
                <a:latin typeface="Times New Roman" panose="02020603050405020304"/>
                <a:cs typeface="Times New Roman" panose="02020603050405020304"/>
              </a:rPr>
              <a:t>F</a:t>
            </a:r>
            <a:r>
              <a:rPr lang="en-US" altLang="zh-CN" sz="2800" kern="100" baseline="-25000" dirty="0">
                <a:solidFill>
                  <a:schemeClr val="tx1"/>
                </a:solidFill>
                <a:latin typeface="Times New Roman" panose="02020603050405020304"/>
                <a:cs typeface="Times New Roman" panose="02020603050405020304"/>
              </a:rPr>
              <a:t>2</a:t>
            </a:r>
            <a:r>
              <a:rPr lang="en-US" altLang="zh-CN" sz="2800" kern="100" dirty="0">
                <a:solidFill>
                  <a:schemeClr val="tx1"/>
                </a:solidFill>
                <a:latin typeface="Times New Roman" panose="02020603050405020304"/>
                <a:cs typeface="Times New Roman" panose="02020603050405020304"/>
              </a:rPr>
              <a:t>		(8) </a:t>
            </a:r>
            <a:r>
              <a:rPr lang="en-US" altLang="zh-CN" sz="2800" b="1" u="sng" kern="100" dirty="0">
                <a:solidFill>
                  <a:srgbClr val="FFFF00"/>
                </a:solidFill>
                <a:latin typeface="Times New Roman" panose="02020603050405020304"/>
                <a:cs typeface="Times New Roman" panose="02020603050405020304"/>
              </a:rPr>
              <a:t>Sc</a:t>
            </a:r>
            <a:r>
              <a:rPr lang="en-US" altLang="zh-CN" sz="2800" kern="100" dirty="0">
                <a:solidFill>
                  <a:schemeClr val="tx1"/>
                </a:solidFill>
                <a:latin typeface="Times New Roman" panose="02020603050405020304"/>
                <a:cs typeface="Times New Roman" panose="02020603050405020304"/>
              </a:rPr>
              <a:t>Cl</a:t>
            </a:r>
            <a:r>
              <a:rPr lang="en-US" altLang="zh-CN" sz="2800" kern="100" baseline="-25000" dirty="0">
                <a:solidFill>
                  <a:schemeClr val="tx1"/>
                </a:solidFill>
                <a:latin typeface="Times New Roman" panose="02020603050405020304"/>
                <a:cs typeface="Times New Roman" panose="02020603050405020304"/>
              </a:rPr>
              <a:t>3</a:t>
            </a:r>
            <a:r>
              <a:rPr lang="en-US" altLang="zh-CN" sz="2800" kern="100" dirty="0">
                <a:solidFill>
                  <a:schemeClr val="tx1"/>
                </a:solidFill>
                <a:latin typeface="Times New Roman" panose="02020603050405020304"/>
                <a:cs typeface="Times New Roman" panose="02020603050405020304"/>
              </a:rPr>
              <a:t>		(9) </a:t>
            </a:r>
            <a:r>
              <a:rPr lang="en-US" altLang="zh-CN" sz="2800" b="1" u="sng" kern="100" dirty="0">
                <a:solidFill>
                  <a:srgbClr val="FFFF00"/>
                </a:solidFill>
                <a:latin typeface="Times New Roman" panose="02020603050405020304"/>
                <a:cs typeface="Times New Roman" panose="02020603050405020304"/>
              </a:rPr>
              <a:t>C</a:t>
            </a:r>
            <a:r>
              <a:rPr lang="en-US" altLang="zh-CN" sz="2800" kern="100" baseline="-25000" dirty="0">
                <a:solidFill>
                  <a:schemeClr val="tx1"/>
                </a:solidFill>
                <a:latin typeface="Times New Roman" panose="02020603050405020304"/>
                <a:cs typeface="Times New Roman" panose="02020603050405020304"/>
              </a:rPr>
              <a:t>2</a:t>
            </a:r>
            <a:r>
              <a:rPr lang="en-US" altLang="zh-CN" sz="2800" kern="100" dirty="0">
                <a:solidFill>
                  <a:schemeClr val="tx1"/>
                </a:solidFill>
                <a:latin typeface="Times New Roman" panose="02020603050405020304"/>
                <a:cs typeface="Times New Roman" panose="02020603050405020304"/>
              </a:rPr>
              <a:t>H</a:t>
            </a:r>
            <a:r>
              <a:rPr lang="en-US" altLang="zh-CN" sz="2800" kern="100" baseline="-25000" dirty="0">
                <a:solidFill>
                  <a:schemeClr val="tx1"/>
                </a:solidFill>
                <a:latin typeface="Times New Roman" panose="02020603050405020304"/>
                <a:cs typeface="Times New Roman" panose="02020603050405020304"/>
              </a:rPr>
              <a:t>6</a:t>
            </a:r>
            <a:r>
              <a:rPr lang="en-US" altLang="zh-CN" sz="2800" kern="100" dirty="0">
                <a:solidFill>
                  <a:schemeClr val="tx1"/>
                </a:solidFill>
                <a:latin typeface="Times New Roman" panose="02020603050405020304"/>
                <a:cs typeface="Times New Roman" panose="02020603050405020304"/>
              </a:rPr>
              <a:t>		</a:t>
            </a:r>
            <a:endParaRPr lang="en-US" altLang="zh-CN" sz="2800" kern="100" dirty="0">
              <a:solidFill>
                <a:schemeClr val="tx1"/>
              </a:solidFill>
              <a:latin typeface="Times New Roman" panose="02020603050405020304"/>
              <a:cs typeface="Times New Roman" panose="0202060305040502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8313" y="908050"/>
            <a:ext cx="8229600" cy="4389438"/>
          </a:xfrm>
        </p:spPr>
        <p:txBody>
          <a:bodyPr/>
          <a:lstStyle/>
          <a:p>
            <a:pPr algn="just">
              <a:spcAft>
                <a:spcPts val="0"/>
              </a:spcAft>
              <a:defRPr/>
            </a:pPr>
            <a:r>
              <a:rPr lang="en-US" altLang="zh-CN" sz="2800" kern="100" dirty="0">
                <a:solidFill>
                  <a:schemeClr val="tx1"/>
                </a:solidFill>
                <a:latin typeface="Times New Roman" panose="02020603050405020304"/>
                <a:cs typeface="Times New Roman" panose="02020603050405020304"/>
              </a:rPr>
              <a:t>(10) </a:t>
            </a:r>
            <a:r>
              <a:rPr lang="en-US" altLang="zh-CN" sz="2800" b="1" u="sng" kern="100" dirty="0">
                <a:solidFill>
                  <a:srgbClr val="FFFF00"/>
                </a:solidFill>
                <a:latin typeface="Times New Roman" panose="02020603050405020304"/>
                <a:cs typeface="Times New Roman" panose="02020603050405020304"/>
              </a:rPr>
              <a:t>C</a:t>
            </a:r>
            <a:r>
              <a:rPr lang="en-US" altLang="zh-CN" sz="2800" kern="100" baseline="-25000" dirty="0">
                <a:solidFill>
                  <a:schemeClr val="tx1"/>
                </a:solidFill>
                <a:latin typeface="Times New Roman" panose="02020603050405020304"/>
                <a:cs typeface="Times New Roman" panose="02020603050405020304"/>
              </a:rPr>
              <a:t>2</a:t>
            </a:r>
            <a:r>
              <a:rPr lang="en-US" altLang="zh-CN" sz="2800" kern="100" dirty="0">
                <a:solidFill>
                  <a:schemeClr val="tx1"/>
                </a:solidFill>
                <a:latin typeface="Times New Roman" panose="02020603050405020304"/>
                <a:cs typeface="Times New Roman" panose="02020603050405020304"/>
              </a:rPr>
              <a:t>H</a:t>
            </a:r>
            <a:r>
              <a:rPr lang="en-US" altLang="zh-CN" sz="2800" kern="100" baseline="-25000" dirty="0">
                <a:solidFill>
                  <a:schemeClr val="tx1"/>
                </a:solidFill>
                <a:latin typeface="Times New Roman" panose="02020603050405020304"/>
                <a:cs typeface="Times New Roman" panose="02020603050405020304"/>
              </a:rPr>
              <a:t>5</a:t>
            </a:r>
            <a:r>
              <a:rPr lang="en-US" altLang="zh-CN" sz="2800" kern="100" dirty="0">
                <a:solidFill>
                  <a:schemeClr val="tx1"/>
                </a:solidFill>
                <a:latin typeface="Times New Roman" panose="02020603050405020304"/>
                <a:cs typeface="Times New Roman" panose="02020603050405020304"/>
              </a:rPr>
              <a:t>OH	(11) Ag</a:t>
            </a:r>
            <a:r>
              <a:rPr lang="en-US" altLang="zh-CN" sz="2800" kern="100" baseline="-25000" dirty="0">
                <a:solidFill>
                  <a:schemeClr val="tx1"/>
                </a:solidFill>
                <a:latin typeface="Times New Roman" panose="02020603050405020304"/>
                <a:cs typeface="Times New Roman" panose="02020603050405020304"/>
              </a:rPr>
              <a:t>2</a:t>
            </a:r>
            <a:r>
              <a:rPr lang="en-US" altLang="zh-CN" sz="2800" b="1" u="sng" kern="100" dirty="0">
                <a:solidFill>
                  <a:srgbClr val="FFFF00"/>
                </a:solidFill>
                <a:latin typeface="Times New Roman" panose="02020603050405020304"/>
                <a:cs typeface="Times New Roman" panose="02020603050405020304"/>
              </a:rPr>
              <a:t>Cr</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4</a:t>
            </a:r>
            <a:r>
              <a:rPr lang="en-US" altLang="zh-CN" sz="2800" kern="100" dirty="0">
                <a:solidFill>
                  <a:schemeClr val="tx1"/>
                </a:solidFill>
                <a:latin typeface="Times New Roman" panose="02020603050405020304"/>
                <a:cs typeface="Times New Roman" panose="02020603050405020304"/>
              </a:rPr>
              <a:t>	(12) </a:t>
            </a:r>
            <a:r>
              <a:rPr lang="en-US" altLang="zh-CN" sz="2800" b="1" u="sng" kern="100" dirty="0">
                <a:solidFill>
                  <a:srgbClr val="FFFF00"/>
                </a:solidFill>
                <a:latin typeface="Times New Roman" panose="02020603050405020304"/>
                <a:cs typeface="Times New Roman" panose="02020603050405020304"/>
              </a:rPr>
              <a:t>N</a:t>
            </a:r>
            <a:r>
              <a:rPr lang="en-US" altLang="zh-CN" sz="2800" kern="100" baseline="-25000" dirty="0">
                <a:solidFill>
                  <a:schemeClr val="tx1"/>
                </a:solidFill>
                <a:latin typeface="Times New Roman" panose="02020603050405020304"/>
                <a:cs typeface="Times New Roman" panose="02020603050405020304"/>
              </a:rPr>
              <a:t>2</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4</a:t>
            </a:r>
            <a:r>
              <a:rPr lang="en-US" altLang="zh-CN" sz="2800" kern="100" dirty="0">
                <a:solidFill>
                  <a:schemeClr val="tx1"/>
                </a:solidFill>
                <a:latin typeface="Times New Roman" panose="02020603050405020304"/>
                <a:cs typeface="Times New Roman" panose="02020603050405020304"/>
              </a:rPr>
              <a:t>	</a:t>
            </a:r>
            <a:endParaRPr lang="en-US" altLang="zh-CN" sz="2800" kern="100" dirty="0">
              <a:solidFill>
                <a:schemeClr val="tx1"/>
              </a:solidFill>
              <a:latin typeface="Times New Roman" panose="02020603050405020304"/>
              <a:cs typeface="Times New Roman" panose="02020603050405020304"/>
            </a:endParaRPr>
          </a:p>
          <a:p>
            <a:pPr algn="just">
              <a:spcAft>
                <a:spcPts val="0"/>
              </a:spcAft>
              <a:defRPr/>
            </a:pPr>
            <a:endParaRPr lang="en-US" altLang="zh-CN" sz="2800" kern="100" dirty="0">
              <a:solidFill>
                <a:schemeClr val="tx1"/>
              </a:solidFill>
              <a:latin typeface="Times New Roman" panose="02020603050405020304"/>
              <a:cs typeface="Times New Roman" panose="02020603050405020304"/>
            </a:endParaRPr>
          </a:p>
          <a:p>
            <a:pPr algn="just">
              <a:spcAft>
                <a:spcPts val="0"/>
              </a:spcAft>
              <a:defRPr/>
            </a:pPr>
            <a:r>
              <a:rPr lang="en-US" altLang="zh-CN" sz="2800" kern="100" dirty="0">
                <a:solidFill>
                  <a:schemeClr val="tx1"/>
                </a:solidFill>
                <a:latin typeface="Times New Roman" panose="02020603050405020304"/>
                <a:cs typeface="Times New Roman" panose="02020603050405020304"/>
              </a:rPr>
              <a:t>(13) Na</a:t>
            </a:r>
            <a:r>
              <a:rPr lang="en-US" altLang="zh-CN" sz="2800" kern="100" baseline="-25000" dirty="0">
                <a:solidFill>
                  <a:schemeClr val="tx1"/>
                </a:solidFill>
                <a:latin typeface="Times New Roman" panose="02020603050405020304"/>
                <a:cs typeface="Times New Roman" panose="02020603050405020304"/>
              </a:rPr>
              <a:t>2</a:t>
            </a:r>
            <a:r>
              <a:rPr lang="en-US" altLang="zh-CN" sz="2800" b="1" u="sng" kern="100" dirty="0">
                <a:solidFill>
                  <a:srgbClr val="FFFF00"/>
                </a:solidFill>
                <a:latin typeface="Times New Roman" panose="02020603050405020304"/>
                <a:cs typeface="Times New Roman" panose="02020603050405020304"/>
              </a:rPr>
              <a:t>S</a:t>
            </a:r>
            <a:r>
              <a:rPr lang="en-US" altLang="zh-CN" sz="2800" kern="100" baseline="-25000" dirty="0">
                <a:solidFill>
                  <a:schemeClr val="tx1"/>
                </a:solidFill>
                <a:latin typeface="Times New Roman" panose="02020603050405020304"/>
                <a:cs typeface="Times New Roman" panose="02020603050405020304"/>
              </a:rPr>
              <a:t>2</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3</a:t>
            </a:r>
            <a:r>
              <a:rPr lang="en-US" altLang="zh-CN" sz="2800" kern="100" dirty="0">
                <a:solidFill>
                  <a:schemeClr val="tx1"/>
                </a:solidFill>
                <a:latin typeface="Times New Roman" panose="02020603050405020304"/>
                <a:cs typeface="Times New Roman" panose="02020603050405020304"/>
              </a:rPr>
              <a:t>	(14) Na</a:t>
            </a:r>
            <a:r>
              <a:rPr lang="en-US" altLang="zh-CN" sz="2800" kern="100" baseline="-25000" dirty="0">
                <a:solidFill>
                  <a:schemeClr val="tx1"/>
                </a:solidFill>
                <a:latin typeface="Times New Roman" panose="02020603050405020304"/>
                <a:cs typeface="Times New Roman" panose="02020603050405020304"/>
              </a:rPr>
              <a:t>2</a:t>
            </a:r>
            <a:r>
              <a:rPr lang="en-US" altLang="zh-CN" sz="2800" b="1" u="sng" kern="100" dirty="0">
                <a:solidFill>
                  <a:srgbClr val="FFFF00"/>
                </a:solidFill>
                <a:latin typeface="Times New Roman" panose="02020603050405020304"/>
                <a:cs typeface="Times New Roman" panose="02020603050405020304"/>
              </a:rPr>
              <a:t>S</a:t>
            </a:r>
            <a:r>
              <a:rPr lang="en-US" altLang="zh-CN" sz="2800" kern="100" baseline="-25000" dirty="0">
                <a:solidFill>
                  <a:schemeClr val="tx1"/>
                </a:solidFill>
                <a:latin typeface="Times New Roman" panose="02020603050405020304"/>
                <a:cs typeface="Times New Roman" panose="02020603050405020304"/>
              </a:rPr>
              <a:t>4</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6</a:t>
            </a:r>
            <a:r>
              <a:rPr lang="en-US" altLang="zh-CN" sz="2800" kern="100" dirty="0">
                <a:solidFill>
                  <a:schemeClr val="tx1"/>
                </a:solidFill>
                <a:latin typeface="Times New Roman" panose="02020603050405020304"/>
                <a:cs typeface="Times New Roman" panose="02020603050405020304"/>
              </a:rPr>
              <a:t>	(15) NH</a:t>
            </a:r>
            <a:r>
              <a:rPr lang="en-US" altLang="zh-CN" sz="2800" kern="100" baseline="-25000" dirty="0">
                <a:solidFill>
                  <a:schemeClr val="tx1"/>
                </a:solidFill>
                <a:latin typeface="Times New Roman" panose="02020603050405020304"/>
                <a:cs typeface="Times New Roman" panose="02020603050405020304"/>
              </a:rPr>
              <a:t>4</a:t>
            </a:r>
            <a:r>
              <a:rPr lang="en-US" altLang="zh-CN" sz="2800" b="1" u="sng" kern="100" dirty="0">
                <a:solidFill>
                  <a:srgbClr val="FFFF00"/>
                </a:solidFill>
                <a:latin typeface="Times New Roman" panose="02020603050405020304"/>
                <a:cs typeface="Times New Roman" panose="02020603050405020304"/>
              </a:rPr>
              <a:t>Br</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4</a:t>
            </a:r>
            <a:r>
              <a:rPr lang="en-US" altLang="zh-CN" sz="2800" kern="100" dirty="0">
                <a:solidFill>
                  <a:schemeClr val="tx1"/>
                </a:solidFill>
                <a:latin typeface="Times New Roman" panose="02020603050405020304"/>
                <a:cs typeface="Times New Roman" panose="02020603050405020304"/>
              </a:rPr>
              <a:t> </a:t>
            </a:r>
            <a:endParaRPr lang="en-US" altLang="zh-CN" sz="2800" kern="100" dirty="0">
              <a:solidFill>
                <a:schemeClr val="tx1"/>
              </a:solidFill>
              <a:latin typeface="Times New Roman" panose="02020603050405020304"/>
              <a:cs typeface="Times New Roman" panose="02020603050405020304"/>
            </a:endParaRPr>
          </a:p>
          <a:p>
            <a:pPr algn="just">
              <a:spcAft>
                <a:spcPts val="0"/>
              </a:spcAft>
              <a:defRPr/>
            </a:pPr>
            <a:endParaRPr lang="zh-CN" altLang="zh-CN" sz="2800" kern="100" dirty="0">
              <a:solidFill>
                <a:schemeClr val="tx1"/>
              </a:solidFill>
              <a:latin typeface="Calibri" panose="020F0502020204030204"/>
              <a:cs typeface="Times New Roman" panose="02020603050405020304"/>
            </a:endParaRPr>
          </a:p>
          <a:p>
            <a:pPr algn="just">
              <a:spcAft>
                <a:spcPts val="0"/>
              </a:spcAft>
              <a:defRPr/>
            </a:pPr>
            <a:r>
              <a:rPr lang="en-US" altLang="zh-CN" sz="2800" kern="100" dirty="0">
                <a:solidFill>
                  <a:schemeClr val="tx1"/>
                </a:solidFill>
                <a:latin typeface="Times New Roman" panose="02020603050405020304"/>
                <a:cs typeface="Times New Roman" panose="02020603050405020304"/>
              </a:rPr>
              <a:t>(16)</a:t>
            </a:r>
            <a:r>
              <a:rPr lang="en-US" altLang="zh-CN" sz="2800" kern="100" dirty="0">
                <a:solidFill>
                  <a:srgbClr val="FFFF00"/>
                </a:solidFill>
                <a:latin typeface="Times New Roman" panose="02020603050405020304"/>
                <a:cs typeface="Times New Roman" panose="02020603050405020304"/>
              </a:rPr>
              <a:t> </a:t>
            </a:r>
            <a:r>
              <a:rPr lang="en-US" altLang="zh-CN" sz="2800" b="1" u="sng" kern="100" dirty="0">
                <a:solidFill>
                  <a:srgbClr val="FFFF00"/>
                </a:solidFill>
                <a:latin typeface="Times New Roman" panose="02020603050405020304"/>
                <a:cs typeface="Times New Roman" panose="02020603050405020304"/>
              </a:rPr>
              <a:t>Os</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4</a:t>
            </a:r>
            <a:r>
              <a:rPr lang="en-US" altLang="zh-CN" sz="2800" kern="100" dirty="0">
                <a:solidFill>
                  <a:schemeClr val="tx1"/>
                </a:solidFill>
                <a:latin typeface="Times New Roman" panose="02020603050405020304"/>
                <a:cs typeface="Times New Roman" panose="02020603050405020304"/>
              </a:rPr>
              <a:t>		(17) </a:t>
            </a:r>
            <a:r>
              <a:rPr lang="en-US" altLang="zh-CN" sz="2800" b="1" u="sng" kern="100" dirty="0" err="1">
                <a:solidFill>
                  <a:srgbClr val="FFFF00"/>
                </a:solidFill>
                <a:latin typeface="Times New Roman" panose="02020603050405020304"/>
                <a:cs typeface="Times New Roman" panose="02020603050405020304"/>
              </a:rPr>
              <a:t>Ti</a:t>
            </a:r>
            <a:r>
              <a:rPr lang="en-US" altLang="zh-CN" sz="2800" kern="100" dirty="0" err="1">
                <a:solidFill>
                  <a:schemeClr val="tx1"/>
                </a:solidFill>
                <a:latin typeface="Times New Roman" panose="02020603050405020304"/>
                <a:cs typeface="Times New Roman" panose="02020603050405020304"/>
              </a:rPr>
              <a:t>OCl</a:t>
            </a:r>
            <a:r>
              <a:rPr lang="en-US" altLang="zh-CN" sz="2800" kern="100" dirty="0">
                <a:solidFill>
                  <a:schemeClr val="tx1"/>
                </a:solidFill>
                <a:latin typeface="Times New Roman" panose="02020603050405020304"/>
                <a:cs typeface="Times New Roman" panose="02020603050405020304"/>
              </a:rPr>
              <a:t>		(18) Na</a:t>
            </a:r>
            <a:r>
              <a:rPr lang="en-US" altLang="zh-CN" sz="2800" kern="100" baseline="-25000" dirty="0">
                <a:solidFill>
                  <a:schemeClr val="tx1"/>
                </a:solidFill>
                <a:latin typeface="Times New Roman" panose="02020603050405020304"/>
                <a:cs typeface="Times New Roman" panose="02020603050405020304"/>
              </a:rPr>
              <a:t>2</a:t>
            </a:r>
            <a:r>
              <a:rPr lang="en-US" altLang="zh-CN" sz="2800" b="1" u="sng" kern="100" dirty="0">
                <a:solidFill>
                  <a:srgbClr val="FFFF00"/>
                </a:solidFill>
                <a:latin typeface="Times New Roman" panose="02020603050405020304"/>
                <a:cs typeface="Times New Roman" panose="02020603050405020304"/>
              </a:rPr>
              <a:t>Sn</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3</a:t>
            </a:r>
            <a:endParaRPr lang="en-US" altLang="zh-CN" sz="2800" kern="100" dirty="0">
              <a:solidFill>
                <a:schemeClr val="tx1"/>
              </a:solidFill>
              <a:latin typeface="Times New Roman" panose="02020603050405020304"/>
              <a:cs typeface="Times New Roman" panose="02020603050405020304"/>
            </a:endParaRPr>
          </a:p>
          <a:p>
            <a:pPr algn="just">
              <a:spcAft>
                <a:spcPts val="0"/>
              </a:spcAft>
              <a:defRPr/>
            </a:pPr>
            <a:endParaRPr lang="en-US" altLang="zh-CN" sz="2800" kern="100" dirty="0">
              <a:solidFill>
                <a:schemeClr val="tx1"/>
              </a:solidFill>
              <a:latin typeface="Times New Roman" panose="02020603050405020304"/>
              <a:cs typeface="Times New Roman" panose="02020603050405020304"/>
            </a:endParaRPr>
          </a:p>
          <a:p>
            <a:pPr algn="just">
              <a:spcAft>
                <a:spcPts val="0"/>
              </a:spcAft>
              <a:defRPr/>
            </a:pPr>
            <a:r>
              <a:rPr lang="en-US" altLang="zh-CN" sz="2800" kern="100" dirty="0">
                <a:solidFill>
                  <a:schemeClr val="tx1"/>
                </a:solidFill>
                <a:latin typeface="Times New Roman" panose="02020603050405020304"/>
                <a:cs typeface="Times New Roman" panose="02020603050405020304"/>
              </a:rPr>
              <a:t>(19) </a:t>
            </a:r>
            <a:r>
              <a:rPr lang="en-US" altLang="zh-CN" sz="2800" b="1" u="sng" kern="100" dirty="0">
                <a:solidFill>
                  <a:srgbClr val="FFFF00"/>
                </a:solidFill>
                <a:latin typeface="Times New Roman" panose="02020603050405020304"/>
                <a:cs typeface="Times New Roman" panose="02020603050405020304"/>
              </a:rPr>
              <a:t>C</a:t>
            </a:r>
            <a:r>
              <a:rPr lang="en-US" altLang="zh-CN" sz="2800" kern="100" baseline="-25000" dirty="0">
                <a:solidFill>
                  <a:schemeClr val="tx1"/>
                </a:solidFill>
                <a:latin typeface="Times New Roman" panose="02020603050405020304"/>
                <a:cs typeface="Times New Roman" panose="02020603050405020304"/>
              </a:rPr>
              <a:t>3</a:t>
            </a:r>
            <a:r>
              <a:rPr lang="en-US" altLang="zh-CN" sz="2800" kern="100" dirty="0">
                <a:solidFill>
                  <a:schemeClr val="tx1"/>
                </a:solidFill>
                <a:latin typeface="Times New Roman" panose="02020603050405020304"/>
                <a:cs typeface="Times New Roman" panose="02020603050405020304"/>
              </a:rPr>
              <a:t>H</a:t>
            </a:r>
            <a:r>
              <a:rPr lang="en-US" altLang="zh-CN" sz="2800" kern="100" baseline="-25000" dirty="0">
                <a:solidFill>
                  <a:schemeClr val="tx1"/>
                </a:solidFill>
                <a:latin typeface="Times New Roman" panose="02020603050405020304"/>
                <a:cs typeface="Times New Roman" panose="02020603050405020304"/>
              </a:rPr>
              <a:t>6</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3</a:t>
            </a:r>
            <a:r>
              <a:rPr lang="en-US" altLang="zh-CN" sz="2800" kern="100" dirty="0">
                <a:solidFill>
                  <a:schemeClr val="tx1"/>
                </a:solidFill>
                <a:latin typeface="Times New Roman" panose="02020603050405020304"/>
                <a:cs typeface="Times New Roman" panose="02020603050405020304"/>
              </a:rPr>
              <a:t>	(20) Na</a:t>
            </a:r>
            <a:r>
              <a:rPr lang="en-US" altLang="zh-CN" sz="2800" kern="100" baseline="-25000" dirty="0">
                <a:solidFill>
                  <a:schemeClr val="tx1"/>
                </a:solidFill>
                <a:latin typeface="Times New Roman" panose="02020603050405020304"/>
                <a:cs typeface="Times New Roman" panose="02020603050405020304"/>
              </a:rPr>
              <a:t>2</a:t>
            </a:r>
            <a:r>
              <a:rPr lang="en-US" altLang="zh-CN" sz="2800" b="1" u="sng" kern="100" dirty="0">
                <a:solidFill>
                  <a:srgbClr val="FFFF00"/>
                </a:solidFill>
                <a:latin typeface="Times New Roman" panose="02020603050405020304"/>
                <a:cs typeface="Times New Roman" panose="02020603050405020304"/>
              </a:rPr>
              <a:t>Fe</a:t>
            </a:r>
            <a:r>
              <a:rPr lang="en-US" altLang="zh-CN" sz="2800" kern="100" dirty="0">
                <a:solidFill>
                  <a:schemeClr val="tx1"/>
                </a:solidFill>
                <a:latin typeface="Times New Roman" panose="02020603050405020304"/>
                <a:cs typeface="Times New Roman" panose="02020603050405020304"/>
              </a:rPr>
              <a:t>O</a:t>
            </a:r>
            <a:r>
              <a:rPr lang="en-US" altLang="zh-CN" sz="2800" kern="100" baseline="-25000" dirty="0">
                <a:solidFill>
                  <a:schemeClr val="tx1"/>
                </a:solidFill>
                <a:latin typeface="Times New Roman" panose="02020603050405020304"/>
                <a:cs typeface="Times New Roman" panose="02020603050405020304"/>
              </a:rPr>
              <a:t>4</a:t>
            </a:r>
            <a:endParaRPr lang="zh-CN" altLang="zh-CN" sz="2800" kern="100" dirty="0">
              <a:solidFill>
                <a:schemeClr val="tx1"/>
              </a:solidFill>
              <a:latin typeface="Calibri" panose="020F0502020204030204"/>
              <a:cs typeface="Times New Roman" panose="02020603050405020304"/>
            </a:endParaRPr>
          </a:p>
          <a:p>
            <a:pPr>
              <a:defRPr/>
            </a:pPr>
            <a:endParaRPr lang="zh-CN" altLang="zh-CN" sz="2800" kern="100" dirty="0">
              <a:solidFill>
                <a:schemeClr val="tx1"/>
              </a:solidFill>
              <a:latin typeface="Calibri" panose="020F0502020204030204"/>
              <a:cs typeface="Times New Roman" panose="0202060305040502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p:cNvPicPr>
            <a:picLocks noChangeAspect="1"/>
          </p:cNvPicPr>
          <p:nvPr>
            <p:ph idx="1"/>
          </p:nvPr>
        </p:nvPicPr>
        <p:blipFill>
          <a:blip r:embed="rId1"/>
          <a:stretch>
            <a:fillRect/>
          </a:stretch>
        </p:blipFill>
        <p:spPr>
          <a:xfrm>
            <a:off x="90805" y="372110"/>
            <a:ext cx="4660900" cy="3657600"/>
          </a:xfrm>
          <a:prstGeom prst="rect">
            <a:avLst/>
          </a:prstGeom>
        </p:spPr>
      </p:pic>
      <p:pic>
        <p:nvPicPr>
          <p:cNvPr id="7" name="图片 6"/>
          <p:cNvPicPr>
            <a:picLocks noChangeAspect="1"/>
          </p:cNvPicPr>
          <p:nvPr/>
        </p:nvPicPr>
        <p:blipFill>
          <a:blip r:embed="rId2"/>
          <a:stretch>
            <a:fillRect/>
          </a:stretch>
        </p:blipFill>
        <p:spPr>
          <a:xfrm>
            <a:off x="4555490" y="937895"/>
            <a:ext cx="4509135" cy="1068705"/>
          </a:xfrm>
          <a:prstGeom prst="rect">
            <a:avLst/>
          </a:prstGeom>
        </p:spPr>
      </p:pic>
      <p:pic>
        <p:nvPicPr>
          <p:cNvPr id="4" name="内容占位符 3"/>
          <p:cNvPicPr>
            <a:picLocks noChangeAspect="1"/>
          </p:cNvPicPr>
          <p:nvPr>
            <p:custDataLst>
              <p:tags r:id="rId3"/>
            </p:custDataLst>
          </p:nvPr>
        </p:nvPicPr>
        <p:blipFill>
          <a:blip r:embed="rId4"/>
          <a:stretch>
            <a:fillRect/>
          </a:stretch>
        </p:blipFill>
        <p:spPr>
          <a:xfrm>
            <a:off x="283210" y="4120515"/>
            <a:ext cx="7644765" cy="261048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PP_MARK_KEY" val="205dcd84-f760-49cf-86db-4766e8af715c"/>
  <p:tag name="COMMONDATA" val="eyJoZGlkIjoiZDY0NzJhMjVlNjIxMjNiNmIyMGM0ZjAyZTVmMGU4NWI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Segoe Print"/>
        <a:ea typeface=""/>
        <a:cs typeface=""/>
        <a:font script="Jpan" typeface="メイリオ"/>
        <a:font script="Hang" typeface="HY중고딕"/>
        <a:font script="Hans" typeface="宋体"/>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goe Print"/>
        <a:ea typeface=""/>
        <a:cs typeface=""/>
        <a:font script="Jpan" typeface="メイリオ"/>
        <a:font script="Hang" typeface="HY중고딕"/>
        <a:font script="Hans" typeface="宋体"/>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0</TotalTime>
  <Words>21133</Words>
  <Application>WPS 演示</Application>
  <PresentationFormat>全屏显示(4:3)</PresentationFormat>
  <Paragraphs>561</Paragraphs>
  <Slides>98</Slides>
  <Notes>65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98</vt:i4>
      </vt:variant>
    </vt:vector>
  </HeadingPairs>
  <TitlesOfParts>
    <vt:vector size="114" baseType="lpstr">
      <vt:lpstr>Arial</vt:lpstr>
      <vt:lpstr>宋体</vt:lpstr>
      <vt:lpstr>Wingdings</vt:lpstr>
      <vt:lpstr>Segoe Print</vt:lpstr>
      <vt:lpstr>Wingdings 3</vt:lpstr>
      <vt:lpstr>Arial</vt:lpstr>
      <vt:lpstr>Nirmala UI Semilight</vt:lpstr>
      <vt:lpstr>微软雅黑</vt:lpstr>
      <vt:lpstr>Arial Unicode MS</vt:lpstr>
      <vt:lpstr>Calibri</vt:lpstr>
      <vt:lpstr>Times New Roman</vt:lpstr>
      <vt:lpstr>Arial Black</vt:lpstr>
      <vt:lpstr>Times New Roman</vt:lpstr>
      <vt:lpstr>Calibri</vt:lpstr>
      <vt:lpstr>切片</vt:lpstr>
      <vt:lpstr>Word.Picture.8</vt:lpstr>
      <vt:lpstr>Chapter 5  Periodicity</vt:lpstr>
      <vt:lpstr>5.1 The Periodic Table</vt:lpstr>
      <vt:lpstr>A Pattern of Elements  – the Periodic Table</vt:lpstr>
      <vt:lpstr>PowerPoint 演示文稿</vt:lpstr>
      <vt:lpstr>Dmitri MENDELEEV and his Periodic Table</vt:lpstr>
      <vt:lpstr>PowerPoint 演示文稿</vt:lpstr>
      <vt:lpstr>PowerPoint 演示文稿</vt:lpstr>
      <vt:lpstr>PowerPoint 演示文稿</vt:lpstr>
      <vt:lpstr>PowerPoint 演示文稿</vt:lpstr>
      <vt:lpstr>Electron configuration of the main group elements and first row d-block elements and their corresponding ions</vt:lpstr>
      <vt:lpstr>PowerPoint 演示文稿</vt:lpstr>
      <vt:lpstr>5.2 Periodicity in physical properties of atoms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Trends of Electronegativity in Groups and in Periods</vt:lpstr>
      <vt:lpstr>PowerPoint 演示文稿</vt:lpstr>
      <vt:lpstr>PowerPoint 演示文稿</vt:lpstr>
      <vt:lpstr>PowerPoint 演示文稿</vt:lpstr>
      <vt:lpstr>Trends in 1st Ionization Energy in Groups And Periods</vt:lpstr>
      <vt:lpstr>PowerPoint 演示文稿</vt:lpstr>
      <vt:lpstr>PowerPoint 演示文稿</vt:lpstr>
      <vt:lpstr>PowerPoint 演示文稿</vt:lpstr>
      <vt:lpstr>PowerPoint 演示文稿</vt:lpstr>
      <vt:lpstr>PowerPoint 演示文稿</vt:lpstr>
      <vt:lpstr>PowerPoint 演示文稿</vt:lpstr>
      <vt:lpstr>1st ionisation energy of 1-56 elements</vt:lpstr>
      <vt:lpstr>Metals have lower ionization energies and electronegativities than non-metals</vt:lpstr>
      <vt:lpstr>1st electron affinity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 Periodicity in chemcial properties of elements</vt:lpstr>
      <vt:lpstr>Metallic properties and non-metallic properties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Group 18: the noble gases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Causes of acid deposition</vt:lpstr>
      <vt:lpstr>PowerPoint 演示文稿</vt:lpstr>
      <vt:lpstr>Sulfur oxides</vt:lpstr>
      <vt:lpstr>Formation of sulfuric acid</vt:lpstr>
      <vt:lpstr>Mechanism of oxidation of SO2 (not required)</vt:lpstr>
      <vt:lpstr>Nitrogen oxides</vt:lpstr>
      <vt:lpstr>PowerPoint 演示文稿</vt:lpstr>
      <vt:lpstr>Mechanism of oxidation of NOx (not required)</vt:lpstr>
      <vt:lpstr>PowerPoint 演示文稿</vt:lpstr>
      <vt:lpstr>PowerPoint 演示文稿</vt:lpstr>
      <vt:lpstr>Ocean Acidification</vt:lpstr>
      <vt:lpstr>PowerPoint 演示文稿</vt:lpstr>
      <vt:lpstr>5.4 Oxidation number</vt:lpstr>
      <vt:lpstr>Oxidation Number</vt:lpstr>
      <vt:lpstr>Rules to determine oxidation number of each element in a compound</vt:lpstr>
      <vt:lpstr>PowerPoint 演示文稿</vt:lpstr>
      <vt:lpstr>Assign the oxidation number of the underlined elements in the following compounds.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3  Periodicity</dc:title>
  <dc:creator>LUONA ANJIA</dc:creator>
  <cp:lastModifiedBy>Wilt</cp:lastModifiedBy>
  <cp:revision>225</cp:revision>
  <dcterms:created xsi:type="dcterms:W3CDTF">2012-11-26T22:04:00Z</dcterms:created>
  <dcterms:modified xsi:type="dcterms:W3CDTF">2023-08-28T06:22:02Z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C1F1194433A1443F88FF694635D4EC1B_12</vt:lpwstr>
  </property>
</Properties>
</file>